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3"/>
    <p:sldMasterId id="2147483672" r:id="rId4"/>
  </p:sldMasterIdLst>
  <p:notesMasterIdLst>
    <p:notesMasterId r:id="rId7"/>
  </p:notesMasterIdLst>
  <p:sldIdLst>
    <p:sldId id="289" r:id="rId5"/>
    <p:sldId id="290" r:id="rId6"/>
    <p:sldId id="347" r:id="rId8"/>
    <p:sldId id="423" r:id="rId9"/>
    <p:sldId id="608" r:id="rId10"/>
    <p:sldId id="489" r:id="rId11"/>
    <p:sldId id="426" r:id="rId12"/>
    <p:sldId id="499" r:id="rId13"/>
    <p:sldId id="610" r:id="rId14"/>
    <p:sldId id="579" r:id="rId15"/>
    <p:sldId id="286" r:id="rId16"/>
    <p:sldId id="503" r:id="rId17"/>
    <p:sldId id="501" r:id="rId18"/>
    <p:sldId id="336" r:id="rId19"/>
    <p:sldId id="517" r:id="rId20"/>
    <p:sldId id="506" r:id="rId21"/>
    <p:sldId id="514" r:id="rId22"/>
    <p:sldId id="518" r:id="rId23"/>
    <p:sldId id="522" r:id="rId24"/>
    <p:sldId id="581" r:id="rId25"/>
    <p:sldId id="401" r:id="rId26"/>
    <p:sldId id="607" r:id="rId27"/>
    <p:sldId id="299" r:id="rId28"/>
  </p:sldIdLst>
  <p:sldSz cx="12192000" cy="6858000"/>
  <p:notesSz cx="6858000" cy="9144000"/>
  <p:embeddedFontLst>
    <p:embeddedFont>
      <p:font typeface="华文楷体" panose="02010600040101010101" pitchFamily="2" charset="-122"/>
      <p:regular r:id="rId32"/>
    </p:embeddedFont>
    <p:embeddedFont>
      <p:font typeface="方正宋刻本秀楷简体" panose="02000000000000000000" pitchFamily="2" charset="-122"/>
      <p:regular r:id="rId33"/>
    </p:embeddedFont>
    <p:embeddedFont>
      <p:font typeface="华光中长宋_CNKI" panose="02000500000000000000" charset="-122"/>
      <p:regular r:id="rId34"/>
    </p:embeddedFont>
    <p:embeddedFont>
      <p:font typeface="Tw Cen MT Condensed Extra Bold" panose="020B0803020202020204" pitchFamily="34" charset="0"/>
      <p:regular r:id="rId35"/>
    </p:embeddedFont>
    <p:embeddedFont>
      <p:font typeface="等线" panose="02010600030101010101" charset="-122"/>
      <p:regular r:id="rId36"/>
    </p:embeddedFont>
    <p:embeddedFont>
      <p:font typeface="微软雅黑" panose="020B0503020204020204" charset="-122"/>
      <p:regular r:id="rId37"/>
    </p:embeddedFont>
    <p:embeddedFont>
      <p:font typeface="等线 Light" panose="02010600030101010101" charset="-122"/>
      <p:regular r:id="rId38"/>
    </p:embeddedFont>
  </p:embeddedFontLst>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9" userDrawn="1">
          <p15:clr>
            <a:srgbClr val="A4A3A4"/>
          </p15:clr>
        </p15:guide>
        <p15:guide id="2" pos="3878" userDrawn="1">
          <p15:clr>
            <a:srgbClr val="A4A3A4"/>
          </p15:clr>
        </p15:guide>
        <p15:guide id="3" orient="horz" pos="1455" userDrawn="1">
          <p15:clr>
            <a:srgbClr val="A4A3A4"/>
          </p15:clr>
        </p15:guide>
        <p15:guide id="4" orient="horz" pos="762" userDrawn="1">
          <p15:clr>
            <a:srgbClr val="A4A3A4"/>
          </p15:clr>
        </p15:guide>
        <p15:guide id="5" pos="7440" userDrawn="1">
          <p15:clr>
            <a:srgbClr val="A4A3A4"/>
          </p15:clr>
        </p15:guide>
        <p15:guide id="6" pos="375" userDrawn="1">
          <p15:clr>
            <a:srgbClr val="A4A3A4"/>
          </p15:clr>
        </p15:guide>
        <p15:guide id="7" pos="7287" userDrawn="1">
          <p15:clr>
            <a:srgbClr val="A4A3A4"/>
          </p15:clr>
        </p15:guide>
        <p15:guide id="8" pos="1322" userDrawn="1">
          <p15:clr>
            <a:srgbClr val="A4A3A4"/>
          </p15:clr>
        </p15:guide>
        <p15:guide id="9" pos="644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B4DC"/>
    <a:srgbClr val="2D4C7F"/>
    <a:srgbClr val="7193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82" autoAdjust="0"/>
    <p:restoredTop sz="94660"/>
  </p:normalViewPr>
  <p:slideViewPr>
    <p:cSldViewPr snapToGrid="0" showGuides="1">
      <p:cViewPr varScale="1">
        <p:scale>
          <a:sx n="66" d="100"/>
          <a:sy n="66" d="100"/>
        </p:scale>
        <p:origin x="134" y="326"/>
      </p:cViewPr>
      <p:guideLst>
        <p:guide orient="horz" pos="2119"/>
        <p:guide pos="3878"/>
        <p:guide orient="horz" pos="1455"/>
        <p:guide orient="horz" pos="762"/>
        <p:guide pos="7440"/>
        <p:guide pos="375"/>
        <p:guide pos="7287"/>
        <p:guide pos="1322"/>
        <p:guide pos="644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notesMaster" Target="notesMasters/notesMaster1.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9" Type="http://schemas.openxmlformats.org/officeDocument/2006/relationships/tags" Target="tags/tag132.xml"/><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Master" Target="slideMasters/slideMaster2.xml"/><Relationship Id="rId29" Type="http://schemas.openxmlformats.org/officeDocument/2006/relationships/presProps" Target="presProps.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DA89BB-8CF9-4C05-B762-4A96B867978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2A6DE9-92C5-4C1C-B9A2-F5B0C58FE1FE}"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2A6DE9-92C5-4C1C-B9A2-F5B0C58FE1F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765F82F-57E8-425E-88C7-32BF1C183F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CD194D-FA07-48BB-8C46-38D199D91D4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765F82F-57E8-425E-88C7-32BF1C183F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CD194D-FA07-48BB-8C46-38D199D91D4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765F82F-57E8-425E-88C7-32BF1C183F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CD194D-FA07-48BB-8C46-38D199D91D4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765F82F-57E8-425E-88C7-32BF1C183F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CD194D-FA07-48BB-8C46-38D199D91D4D}"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765F82F-57E8-425E-88C7-32BF1C183FE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CD194D-FA07-48BB-8C46-38D199D91D4D}"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209C8086-95E3-4C11-9AB1-9A8E33B851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DE9AC2-44F8-4AC6-967E-66A5811D82EE}"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765F82F-57E8-425E-88C7-32BF1C183F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CD194D-FA07-48BB-8C46-38D199D91D4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765F82F-57E8-425E-88C7-32BF1C183FE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CD194D-FA07-48BB-8C46-38D199D91D4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765F82F-57E8-425E-88C7-32BF1C183FE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CD194D-FA07-48BB-8C46-38D199D91D4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765F82F-57E8-425E-88C7-32BF1C183FE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CD194D-FA07-48BB-8C46-38D199D91D4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765F82F-57E8-425E-88C7-32BF1C183F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CD194D-FA07-48BB-8C46-38D199D91D4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765F82F-57E8-425E-88C7-32BF1C183FE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CD194D-FA07-48BB-8C46-38D199D91D4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5F82F-57E8-425E-88C7-32BF1C183FE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CD194D-FA07-48BB-8C46-38D199D91D4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C8086-95E3-4C11-9AB1-9A8E33B851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E9AC2-44F8-4AC6-967E-66A5811D82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9C8086-95E3-4C11-9AB1-9A8E33B8519E}"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DE9AC2-44F8-4AC6-967E-66A5811D82EE}"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tags" Target="../tags/tag1.xml"/><Relationship Id="rId3" Type="http://schemas.openxmlformats.org/officeDocument/2006/relationships/image" Target="../media/image3.png"/><Relationship Id="rId2" Type="http://schemas.openxmlformats.org/officeDocument/2006/relationships/image" Target="../media/image2.sv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18.xml"/><Relationship Id="rId5" Type="http://schemas.openxmlformats.org/officeDocument/2006/relationships/tags" Target="../tags/tag67.xml"/><Relationship Id="rId4" Type="http://schemas.openxmlformats.org/officeDocument/2006/relationships/image" Target="../media/image16.png"/><Relationship Id="rId3" Type="http://schemas.openxmlformats.org/officeDocument/2006/relationships/tags" Target="../tags/tag66.xml"/><Relationship Id="rId2" Type="http://schemas.openxmlformats.org/officeDocument/2006/relationships/image" Target="../media/image1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tags" Target="../tags/tag72.xml"/><Relationship Id="rId7" Type="http://schemas.openxmlformats.org/officeDocument/2006/relationships/tags" Target="../tags/tag71.xml"/><Relationship Id="rId6" Type="http://schemas.openxmlformats.org/officeDocument/2006/relationships/image" Target="../media/image18.png"/><Relationship Id="rId5" Type="http://schemas.openxmlformats.org/officeDocument/2006/relationships/tags" Target="../tags/tag70.xml"/><Relationship Id="rId4" Type="http://schemas.openxmlformats.org/officeDocument/2006/relationships/image" Target="../media/image17.png"/><Relationship Id="rId3" Type="http://schemas.openxmlformats.org/officeDocument/2006/relationships/tags" Target="../tags/tag69.xml"/><Relationship Id="rId2" Type="http://schemas.openxmlformats.org/officeDocument/2006/relationships/tags" Target="../tags/tag68.xml"/><Relationship Id="rId11" Type="http://schemas.openxmlformats.org/officeDocument/2006/relationships/slideLayout" Target="../slideLayouts/slideLayout18.xml"/><Relationship Id="rId10" Type="http://schemas.openxmlformats.org/officeDocument/2006/relationships/tags" Target="../tags/tag74.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tags" Target="../tags/tag79.xml"/><Relationship Id="rId7" Type="http://schemas.openxmlformats.org/officeDocument/2006/relationships/tags" Target="../tags/tag78.xml"/><Relationship Id="rId6" Type="http://schemas.openxmlformats.org/officeDocument/2006/relationships/image" Target="../media/image9.png"/><Relationship Id="rId5" Type="http://schemas.openxmlformats.org/officeDocument/2006/relationships/tags" Target="../tags/tag77.xml"/><Relationship Id="rId4" Type="http://schemas.openxmlformats.org/officeDocument/2006/relationships/image" Target="../media/image8.png"/><Relationship Id="rId3" Type="http://schemas.openxmlformats.org/officeDocument/2006/relationships/tags" Target="../tags/tag76.xml"/><Relationship Id="rId23" Type="http://schemas.openxmlformats.org/officeDocument/2006/relationships/notesSlide" Target="../notesSlides/notesSlide2.xml"/><Relationship Id="rId22" Type="http://schemas.openxmlformats.org/officeDocument/2006/relationships/slideLayout" Target="../slideLayouts/slideLayout29.xml"/><Relationship Id="rId21" Type="http://schemas.openxmlformats.org/officeDocument/2006/relationships/tags" Target="../tags/tag91.xml"/><Relationship Id="rId20" Type="http://schemas.openxmlformats.org/officeDocument/2006/relationships/tags" Target="../tags/tag90.xml"/><Relationship Id="rId2" Type="http://schemas.openxmlformats.org/officeDocument/2006/relationships/tags" Target="../tags/tag75.xml"/><Relationship Id="rId19" Type="http://schemas.openxmlformats.org/officeDocument/2006/relationships/tags" Target="../tags/tag89.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image" Target="../media/image11.png"/><Relationship Id="rId4" Type="http://schemas.openxmlformats.org/officeDocument/2006/relationships/tags" Target="../tags/tag93.xml"/><Relationship Id="rId3" Type="http://schemas.openxmlformats.org/officeDocument/2006/relationships/image" Target="../media/image10.png"/><Relationship Id="rId2" Type="http://schemas.openxmlformats.org/officeDocument/2006/relationships/tags" Target="../tags/tag92.xml"/><Relationship Id="rId12" Type="http://schemas.openxmlformats.org/officeDocument/2006/relationships/slideLayout" Target="../slideLayouts/slideLayout29.xml"/><Relationship Id="rId11" Type="http://schemas.openxmlformats.org/officeDocument/2006/relationships/tags" Target="../tags/tag98.xml"/><Relationship Id="rId10" Type="http://schemas.openxmlformats.org/officeDocument/2006/relationships/image" Target="../media/image19.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9.xml"/><Relationship Id="rId4" Type="http://schemas.openxmlformats.org/officeDocument/2006/relationships/tags" Target="../tags/tag101.xml"/><Relationship Id="rId3" Type="http://schemas.openxmlformats.org/officeDocument/2006/relationships/tags" Target="../tags/tag100.xml"/><Relationship Id="rId2" Type="http://schemas.openxmlformats.org/officeDocument/2006/relationships/tags" Target="../tags/tag99.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9.xml"/><Relationship Id="rId6" Type="http://schemas.openxmlformats.org/officeDocument/2006/relationships/tags" Target="../tags/tag106.xml"/><Relationship Id="rId5" Type="http://schemas.openxmlformats.org/officeDocument/2006/relationships/tags" Target="../tags/tag105.xml"/><Relationship Id="rId4" Type="http://schemas.openxmlformats.org/officeDocument/2006/relationships/tags" Target="../tags/tag104.xml"/><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9" Type="http://schemas.openxmlformats.org/officeDocument/2006/relationships/tags" Target="../tags/tag111.xml"/><Relationship Id="rId8" Type="http://schemas.openxmlformats.org/officeDocument/2006/relationships/tags" Target="../tags/tag110.xml"/><Relationship Id="rId7" Type="http://schemas.openxmlformats.org/officeDocument/2006/relationships/image" Target="../media/image10.png"/><Relationship Id="rId6" Type="http://schemas.openxmlformats.org/officeDocument/2006/relationships/tags" Target="../tags/tag109.xml"/><Relationship Id="rId5" Type="http://schemas.openxmlformats.org/officeDocument/2006/relationships/image" Target="../media/image9.png"/><Relationship Id="rId4" Type="http://schemas.openxmlformats.org/officeDocument/2006/relationships/tags" Target="../tags/tag108.xml"/><Relationship Id="rId3" Type="http://schemas.openxmlformats.org/officeDocument/2006/relationships/image" Target="../media/image8.png"/><Relationship Id="rId20" Type="http://schemas.openxmlformats.org/officeDocument/2006/relationships/slideLayout" Target="../slideLayouts/slideLayout29.xml"/><Relationship Id="rId2" Type="http://schemas.openxmlformats.org/officeDocument/2006/relationships/tags" Target="../tags/tag107.xml"/><Relationship Id="rId19" Type="http://schemas.openxmlformats.org/officeDocument/2006/relationships/tags" Target="../tags/tag120.xml"/><Relationship Id="rId18" Type="http://schemas.openxmlformats.org/officeDocument/2006/relationships/tags" Target="../tags/tag119.xml"/><Relationship Id="rId17" Type="http://schemas.openxmlformats.org/officeDocument/2006/relationships/tags" Target="../tags/tag118.xml"/><Relationship Id="rId16" Type="http://schemas.openxmlformats.org/officeDocument/2006/relationships/tags" Target="../tags/tag117.xml"/><Relationship Id="rId15" Type="http://schemas.openxmlformats.org/officeDocument/2006/relationships/tags" Target="../tags/tag116.xml"/><Relationship Id="rId14" Type="http://schemas.openxmlformats.org/officeDocument/2006/relationships/tags" Target="../tags/tag115.xml"/><Relationship Id="rId13" Type="http://schemas.openxmlformats.org/officeDocument/2006/relationships/tags" Target="../tags/tag114.xml"/><Relationship Id="rId12" Type="http://schemas.openxmlformats.org/officeDocument/2006/relationships/tags" Target="../tags/tag113.xml"/><Relationship Id="rId11" Type="http://schemas.openxmlformats.org/officeDocument/2006/relationships/tags" Target="../tags/tag112.xml"/><Relationship Id="rId10" Type="http://schemas.openxmlformats.org/officeDocument/2006/relationships/image" Target="../media/image11.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6" Type="http://schemas.openxmlformats.org/officeDocument/2006/relationships/slideLayout" Target="../slideLayouts/slideLayout29.xml"/><Relationship Id="rId5" Type="http://schemas.openxmlformats.org/officeDocument/2006/relationships/image" Target="../media/image4.png"/><Relationship Id="rId4" Type="http://schemas.openxmlformats.org/officeDocument/2006/relationships/image" Target="../media/image20.png"/><Relationship Id="rId3" Type="http://schemas.openxmlformats.org/officeDocument/2006/relationships/tags" Target="../tags/tag121.xml"/><Relationship Id="rId2" Type="http://schemas.microsoft.com/office/2007/relationships/media" Target="../media/media1.mp4"/><Relationship Id="rId1" Type="http://schemas.openxmlformats.org/officeDocument/2006/relationships/video" Target="../media/media1.mp4"/></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tags" Target="../tags/tag129.xml"/><Relationship Id="rId8" Type="http://schemas.openxmlformats.org/officeDocument/2006/relationships/tags" Target="../tags/tag128.xml"/><Relationship Id="rId7" Type="http://schemas.openxmlformats.org/officeDocument/2006/relationships/tags" Target="../tags/tag127.xml"/><Relationship Id="rId6" Type="http://schemas.openxmlformats.org/officeDocument/2006/relationships/tags" Target="../tags/tag126.xml"/><Relationship Id="rId5" Type="http://schemas.openxmlformats.org/officeDocument/2006/relationships/tags" Target="../tags/tag125.xml"/><Relationship Id="rId4" Type="http://schemas.openxmlformats.org/officeDocument/2006/relationships/tags" Target="../tags/tag124.xml"/><Relationship Id="rId3" Type="http://schemas.openxmlformats.org/officeDocument/2006/relationships/tags" Target="../tags/tag123.xml"/><Relationship Id="rId2" Type="http://schemas.openxmlformats.org/officeDocument/2006/relationships/tags" Target="../tags/tag122.xml"/><Relationship Id="rId10" Type="http://schemas.openxmlformats.org/officeDocument/2006/relationships/slideLayout" Target="../slideLayouts/slideLayout18.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0.xml"/><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tags" Target="../tags/tag131.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image" Target="../media/image6.png"/><Relationship Id="rId6" Type="http://schemas.openxmlformats.org/officeDocument/2006/relationships/tags" Target="../tags/tag5.xml"/><Relationship Id="rId5" Type="http://schemas.openxmlformats.org/officeDocument/2006/relationships/image" Target="../media/image5.png"/><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image" Target="../media/image4.png"/><Relationship Id="rId11" Type="http://schemas.openxmlformats.org/officeDocument/2006/relationships/slideLayout" Target="../slideLayouts/slideLayout18.xml"/><Relationship Id="rId10" Type="http://schemas.openxmlformats.org/officeDocument/2006/relationships/tags" Target="../tags/tag8.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9" Type="http://schemas.openxmlformats.org/officeDocument/2006/relationships/tags" Target="../tags/tag15.xml"/><Relationship Id="rId8" Type="http://schemas.openxmlformats.org/officeDocument/2006/relationships/image" Target="../media/image7.png"/><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image" Target="../media/image4.png"/><Relationship Id="rId14" Type="http://schemas.openxmlformats.org/officeDocument/2006/relationships/slideLayout" Target="../slideLayouts/slideLayout18.xml"/><Relationship Id="rId13" Type="http://schemas.openxmlformats.org/officeDocument/2006/relationships/tags" Target="../tags/tag19.xml"/><Relationship Id="rId12" Type="http://schemas.openxmlformats.org/officeDocument/2006/relationships/tags" Target="../tags/tag18.xml"/><Relationship Id="rId11" Type="http://schemas.openxmlformats.org/officeDocument/2006/relationships/tags" Target="../tags/tag17.xml"/><Relationship Id="rId10" Type="http://schemas.openxmlformats.org/officeDocument/2006/relationships/tags" Target="../tags/tag16.xml"/><Relationship Id="rId1" Type="http://schemas.openxmlformats.org/officeDocument/2006/relationships/tags" Target="../tags/tag9.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9.xml"/><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9.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tags" Target="../tags/tag25.xml"/><Relationship Id="rId7" Type="http://schemas.openxmlformats.org/officeDocument/2006/relationships/image" Target="../media/image10.png"/><Relationship Id="rId6" Type="http://schemas.openxmlformats.org/officeDocument/2006/relationships/tags" Target="../tags/tag24.xml"/><Relationship Id="rId53" Type="http://schemas.openxmlformats.org/officeDocument/2006/relationships/slideLayout" Target="../slideLayouts/slideLayout18.xml"/><Relationship Id="rId52" Type="http://schemas.openxmlformats.org/officeDocument/2006/relationships/tags" Target="../tags/tag65.xml"/><Relationship Id="rId51" Type="http://schemas.openxmlformats.org/officeDocument/2006/relationships/tags" Target="../tags/tag64.xml"/><Relationship Id="rId50" Type="http://schemas.openxmlformats.org/officeDocument/2006/relationships/tags" Target="../tags/tag63.xml"/><Relationship Id="rId5" Type="http://schemas.openxmlformats.org/officeDocument/2006/relationships/image" Target="../media/image9.png"/><Relationship Id="rId49" Type="http://schemas.openxmlformats.org/officeDocument/2006/relationships/tags" Target="../tags/tag62.xml"/><Relationship Id="rId48" Type="http://schemas.openxmlformats.org/officeDocument/2006/relationships/tags" Target="../tags/tag61.xml"/><Relationship Id="rId47" Type="http://schemas.openxmlformats.org/officeDocument/2006/relationships/tags" Target="../tags/tag60.xml"/><Relationship Id="rId46" Type="http://schemas.openxmlformats.org/officeDocument/2006/relationships/tags" Target="../tags/tag59.xml"/><Relationship Id="rId45" Type="http://schemas.openxmlformats.org/officeDocument/2006/relationships/tags" Target="../tags/tag58.xml"/><Relationship Id="rId44" Type="http://schemas.openxmlformats.org/officeDocument/2006/relationships/tags" Target="../tags/tag57.xml"/><Relationship Id="rId43" Type="http://schemas.openxmlformats.org/officeDocument/2006/relationships/tags" Target="../tags/tag56.xml"/><Relationship Id="rId42" Type="http://schemas.openxmlformats.org/officeDocument/2006/relationships/tags" Target="../tags/tag55.xml"/><Relationship Id="rId41" Type="http://schemas.openxmlformats.org/officeDocument/2006/relationships/tags" Target="../tags/tag54.xml"/><Relationship Id="rId40" Type="http://schemas.openxmlformats.org/officeDocument/2006/relationships/tags" Target="../tags/tag53.xml"/><Relationship Id="rId4" Type="http://schemas.openxmlformats.org/officeDocument/2006/relationships/tags" Target="../tags/tag23.xml"/><Relationship Id="rId39" Type="http://schemas.openxmlformats.org/officeDocument/2006/relationships/tags" Target="../tags/tag52.xml"/><Relationship Id="rId38" Type="http://schemas.openxmlformats.org/officeDocument/2006/relationships/tags" Target="../tags/tag51.xml"/><Relationship Id="rId37" Type="http://schemas.openxmlformats.org/officeDocument/2006/relationships/tags" Target="../tags/tag50.xml"/><Relationship Id="rId36" Type="http://schemas.openxmlformats.org/officeDocument/2006/relationships/tags" Target="../tags/tag49.xml"/><Relationship Id="rId35" Type="http://schemas.openxmlformats.org/officeDocument/2006/relationships/tags" Target="../tags/tag48.xml"/><Relationship Id="rId34" Type="http://schemas.openxmlformats.org/officeDocument/2006/relationships/tags" Target="../tags/tag47.xml"/><Relationship Id="rId33" Type="http://schemas.openxmlformats.org/officeDocument/2006/relationships/tags" Target="../tags/tag46.xml"/><Relationship Id="rId32" Type="http://schemas.openxmlformats.org/officeDocument/2006/relationships/tags" Target="../tags/tag45.xml"/><Relationship Id="rId31" Type="http://schemas.openxmlformats.org/officeDocument/2006/relationships/tags" Target="../tags/tag44.xml"/><Relationship Id="rId30" Type="http://schemas.openxmlformats.org/officeDocument/2006/relationships/tags" Target="../tags/tag43.xml"/><Relationship Id="rId3" Type="http://schemas.openxmlformats.org/officeDocument/2006/relationships/image" Target="../media/image8.png"/><Relationship Id="rId29" Type="http://schemas.openxmlformats.org/officeDocument/2006/relationships/tags" Target="../tags/tag42.xml"/><Relationship Id="rId28" Type="http://schemas.openxmlformats.org/officeDocument/2006/relationships/tags" Target="../tags/tag41.xml"/><Relationship Id="rId27" Type="http://schemas.openxmlformats.org/officeDocument/2006/relationships/tags" Target="../tags/tag40.xml"/><Relationship Id="rId26" Type="http://schemas.openxmlformats.org/officeDocument/2006/relationships/tags" Target="../tags/tag39.xml"/><Relationship Id="rId25" Type="http://schemas.openxmlformats.org/officeDocument/2006/relationships/tags" Target="../tags/tag38.xml"/><Relationship Id="rId24" Type="http://schemas.openxmlformats.org/officeDocument/2006/relationships/tags" Target="../tags/tag37.xml"/><Relationship Id="rId23" Type="http://schemas.openxmlformats.org/officeDocument/2006/relationships/tags" Target="../tags/tag36.xml"/><Relationship Id="rId22" Type="http://schemas.openxmlformats.org/officeDocument/2006/relationships/image" Target="../media/image14.png"/><Relationship Id="rId21" Type="http://schemas.openxmlformats.org/officeDocument/2006/relationships/tags" Target="../tags/tag35.xml"/><Relationship Id="rId20" Type="http://schemas.openxmlformats.org/officeDocument/2006/relationships/tags" Target="../tags/tag34.xml"/><Relationship Id="rId2" Type="http://schemas.openxmlformats.org/officeDocument/2006/relationships/tags" Target="../tags/tag22.xml"/><Relationship Id="rId19" Type="http://schemas.openxmlformats.org/officeDocument/2006/relationships/tags" Target="../tags/tag33.xml"/><Relationship Id="rId18" Type="http://schemas.openxmlformats.org/officeDocument/2006/relationships/tags" Target="../tags/tag32.xml"/><Relationship Id="rId17" Type="http://schemas.openxmlformats.org/officeDocument/2006/relationships/tags" Target="../tags/tag31.xml"/><Relationship Id="rId16" Type="http://schemas.openxmlformats.org/officeDocument/2006/relationships/image" Target="../media/image13.png"/><Relationship Id="rId15" Type="http://schemas.openxmlformats.org/officeDocument/2006/relationships/tags" Target="../tags/tag30.xml"/><Relationship Id="rId14" Type="http://schemas.openxmlformats.org/officeDocument/2006/relationships/tags" Target="../tags/tag29.xml"/><Relationship Id="rId13" Type="http://schemas.openxmlformats.org/officeDocument/2006/relationships/tags" Target="../tags/tag28.xml"/><Relationship Id="rId12" Type="http://schemas.openxmlformats.org/officeDocument/2006/relationships/image" Target="../media/image12.png"/><Relationship Id="rId11" Type="http://schemas.openxmlformats.org/officeDocument/2006/relationships/tags" Target="../tags/tag27.xml"/><Relationship Id="rId10" Type="http://schemas.openxmlformats.org/officeDocument/2006/relationships/tags" Target="../tags/tag26.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0049135" y="1601356"/>
            <a:ext cx="2143386" cy="1753942"/>
          </a:xfrm>
          <a:prstGeom prst="rect">
            <a:avLst/>
          </a:prstGeom>
        </p:spPr>
      </p:pic>
      <p:sp>
        <p:nvSpPr>
          <p:cNvPr id="3" name="文本框 2"/>
          <p:cNvSpPr txBox="1"/>
          <p:nvPr/>
        </p:nvSpPr>
        <p:spPr>
          <a:xfrm>
            <a:off x="809054" y="3489696"/>
            <a:ext cx="8592397" cy="460375"/>
          </a:xfrm>
          <a:prstGeom prst="rect">
            <a:avLst/>
          </a:prstGeom>
          <a:noFill/>
        </p:spPr>
        <p:txBody>
          <a:bodyPr wrap="square" rtlCol="0">
            <a:spAutoFit/>
          </a:bodyPr>
          <a:lstStyle/>
          <a:p>
            <a:pPr lvl="0">
              <a:defRPr/>
            </a:pPr>
            <a:r>
              <a:rPr lang="en-US" altLang="zh-CN" sz="2400" b="1" dirty="0">
                <a:solidFill>
                  <a:srgbClr val="2D4C7F"/>
                </a:solidFill>
                <a:latin typeface="华文楷体" panose="02010600040101010101" pitchFamily="2" charset="-122"/>
                <a:ea typeface="华文楷体" panose="02010600040101010101" pitchFamily="2" charset="-122"/>
                <a:cs typeface="Arial" panose="020B0604020202020204" pitchFamily="34" charset="0"/>
                <a:sym typeface="+mn-ea"/>
              </a:rPr>
              <a:t>A concealed screen-shooting watermark based on moiré camouflage</a:t>
            </a:r>
            <a:endParaRPr kumimoji="0" lang="en-US" altLang="zh-CN" sz="2400" b="1" i="0" u="none" strike="noStrike" cap="none" spc="0" normalizeH="0" baseline="0" dirty="0">
              <a:solidFill>
                <a:srgbClr val="2D4C7F"/>
              </a:solidFill>
              <a:latin typeface="方正宋刻本秀楷简体" panose="02000000000000000000" pitchFamily="2" charset="-122"/>
              <a:ea typeface="方正宋刻本秀楷简体" panose="02000000000000000000" pitchFamily="2" charset="-122"/>
              <a:cs typeface="Arial" panose="020B0604020202020204" pitchFamily="34" charset="0"/>
            </a:endParaRPr>
          </a:p>
        </p:txBody>
      </p:sp>
      <p:sp>
        <p:nvSpPr>
          <p:cNvPr id="4" name="文本框 3"/>
          <p:cNvSpPr txBox="1"/>
          <p:nvPr/>
        </p:nvSpPr>
        <p:spPr>
          <a:xfrm>
            <a:off x="753745" y="2762885"/>
            <a:ext cx="9631680" cy="583565"/>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MagicMoiré : </a:t>
            </a:r>
            <a:r>
              <a:rPr lang="zh-CN" altLang="en-US" sz="3200" b="1" noProof="0" dirty="0">
                <a:ln>
                  <a:noFill/>
                </a:ln>
                <a:solidFill>
                  <a:srgbClr val="2D4C7F"/>
                </a:solidFill>
                <a:effectLst/>
                <a:uLnTx/>
                <a:uFillTx/>
                <a:latin typeface="华文楷体" panose="02010600040101010101" pitchFamily="2" charset="-122"/>
                <a:ea typeface="华文楷体" panose="02010600040101010101" pitchFamily="2" charset="-122"/>
                <a:sym typeface="+mn-ea"/>
              </a:rPr>
              <a:t>基于摩尔纹伪装的</a:t>
            </a:r>
            <a:r>
              <a:rPr lang="zh-CN" altLang="en-US" sz="3200" b="1" noProof="0" dirty="0">
                <a:ln>
                  <a:noFill/>
                </a:ln>
                <a:solidFill>
                  <a:srgbClr val="2D4C7F"/>
                </a:solidFill>
                <a:effectLst/>
                <a:uLnTx/>
                <a:uFillTx/>
                <a:latin typeface="华文楷体" panose="02010600040101010101" pitchFamily="2" charset="-122"/>
                <a:ea typeface="华文楷体" panose="02010600040101010101" pitchFamily="2" charset="-122"/>
                <a:sym typeface="+mn-ea"/>
              </a:rPr>
              <a:t>隐蔽</a:t>
            </a:r>
            <a:r>
              <a:rPr lang="zh-CN" altLang="en-US" sz="3200" b="1" noProof="0" dirty="0">
                <a:ln>
                  <a:noFill/>
                </a:ln>
                <a:solidFill>
                  <a:srgbClr val="2D4C7F"/>
                </a:solidFill>
                <a:effectLst/>
                <a:uLnTx/>
                <a:uFillTx/>
                <a:latin typeface="华文楷体" panose="02010600040101010101" pitchFamily="2" charset="-122"/>
                <a:ea typeface="华文楷体" panose="02010600040101010101" pitchFamily="2" charset="-122"/>
                <a:sym typeface="+mn-ea"/>
              </a:rPr>
              <a:t>抗摄屏水印</a:t>
            </a:r>
            <a:endParaRPr kumimoji="0" lang="zh-CN" altLang="en-US" sz="32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5" name="文本框 4"/>
          <p:cNvSpPr txBox="1"/>
          <p:nvPr/>
        </p:nvSpPr>
        <p:spPr>
          <a:xfrm>
            <a:off x="3975508" y="4496418"/>
            <a:ext cx="1952080" cy="398780"/>
          </a:xfrm>
          <a:prstGeom prst="rect">
            <a:avLst/>
          </a:prstGeom>
          <a:noFill/>
          <a:ln>
            <a:noFill/>
          </a:ln>
        </p:spPr>
        <p:txBody>
          <a:bodyPr wrap="square" rtlCol="0">
            <a:spAutoFit/>
          </a:bodyP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马锦贵</a:t>
            </a:r>
            <a:endPar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6" name="文本框 5"/>
          <p:cNvSpPr txBox="1"/>
          <p:nvPr/>
        </p:nvSpPr>
        <p:spPr>
          <a:xfrm>
            <a:off x="809055" y="6330627"/>
            <a:ext cx="1952080" cy="368300"/>
          </a:xfrm>
          <a:prstGeom prst="rect">
            <a:avLst/>
          </a:prstGeom>
          <a:noFill/>
          <a:ln>
            <a:noFill/>
          </a:ln>
        </p:spPr>
        <p:txBody>
          <a:bodyPr wrap="square" rtlCol="0">
            <a:spAutoFit/>
          </a:bodyPr>
          <a:lstStyle/>
          <a:p>
            <a:pPr marR="0" lvl="0" defTabSz="914400" rtl="0" eaLnBrk="1" fontAlgn="auto" latinLnBrk="0" hangingPunct="1">
              <a:lnSpc>
                <a:spcPct val="100000"/>
              </a:lnSpc>
              <a:spcBef>
                <a:spcPts val="0"/>
              </a:spcBef>
              <a:spcAft>
                <a:spcPts val="0"/>
              </a:spcAft>
              <a:buClrTx/>
              <a:buSzTx/>
              <a:defRPr/>
            </a:pPr>
            <a:r>
              <a:rPr kumimoji="0" lang="en-US" altLang="zh-CN" sz="1800" b="0" i="0" u="none" strike="noStrike" kern="1200" cap="none" spc="0" normalizeH="0" baseline="0" noProof="0" dirty="0">
                <a:ln>
                  <a:noFill/>
                </a:ln>
                <a:solidFill>
                  <a:srgbClr val="2D4C7F"/>
                </a:solidFill>
                <a:effectLst/>
                <a:uLnTx/>
                <a:uFillTx/>
                <a:latin typeface="华光中长宋_CNKI" panose="02000500000000000000" charset="-122"/>
                <a:ea typeface="华光中长宋_CNKI" panose="02000500000000000000" charset="-122"/>
                <a:cs typeface="+mn-cs"/>
              </a:rPr>
              <a:t>Jan.13.2023</a:t>
            </a:r>
            <a:endParaRPr kumimoji="0" lang="zh-CN" altLang="en-US" sz="1800" b="0" i="0" u="none" strike="noStrike" kern="1200" cap="none" spc="0" normalizeH="0" baseline="0" noProof="0" dirty="0">
              <a:ln>
                <a:noFill/>
              </a:ln>
              <a:solidFill>
                <a:srgbClr val="2D4C7F"/>
              </a:solidFill>
              <a:effectLst/>
              <a:uLnTx/>
              <a:uFillTx/>
              <a:latin typeface="华光中长宋_CNKI" panose="02000500000000000000" charset="-122"/>
              <a:ea typeface="华光中长宋_CNKI" panose="02000500000000000000" charset="-122"/>
              <a:cs typeface="+mn-cs"/>
            </a:endParaRPr>
          </a:p>
        </p:txBody>
      </p:sp>
      <p:sp>
        <p:nvSpPr>
          <p:cNvPr id="7" name="文本框 6"/>
          <p:cNvSpPr txBox="1"/>
          <p:nvPr/>
        </p:nvSpPr>
        <p:spPr>
          <a:xfrm>
            <a:off x="809054" y="4496418"/>
            <a:ext cx="2608393" cy="400110"/>
          </a:xfrm>
          <a:prstGeom prst="rect">
            <a:avLst/>
          </a:prstGeom>
          <a:noFill/>
          <a:ln>
            <a:noFill/>
          </a:ln>
        </p:spPr>
        <p:txBody>
          <a:bodyPr wrap="square" rtlCol="0">
            <a:spAutoFit/>
          </a:bodyP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国家网络安全学院</a:t>
            </a:r>
            <a:endPar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grpSp>
        <p:nvGrpSpPr>
          <p:cNvPr id="31" name="组合 30"/>
          <p:cNvGrpSpPr/>
          <p:nvPr/>
        </p:nvGrpSpPr>
        <p:grpSpPr>
          <a:xfrm>
            <a:off x="2148905" y="1926399"/>
            <a:ext cx="4194175" cy="384209"/>
            <a:chOff x="652210" y="2276475"/>
            <a:chExt cx="4194175" cy="384209"/>
          </a:xfrm>
        </p:grpSpPr>
        <p:sp>
          <p:nvSpPr>
            <p:cNvPr id="8" name="文本框 7"/>
            <p:cNvSpPr txBox="1"/>
            <p:nvPr/>
          </p:nvSpPr>
          <p:spPr>
            <a:xfrm>
              <a:off x="652210" y="2291080"/>
              <a:ext cx="1459865" cy="368300"/>
            </a:xfrm>
            <a:prstGeom prst="rect">
              <a:avLst/>
            </a:prstGeom>
            <a:noFill/>
          </p:spPr>
          <p:txBody>
            <a:bodyPr wrap="square" rtlCol="0">
              <a:spAutoFit/>
            </a:bodyPr>
            <a:lstStyle/>
            <a:p>
              <a:pPr algn="ctr"/>
              <a:r>
                <a:rPr lang="zh-CN" altLang="en-US" dirty="0">
                  <a:latin typeface="华文楷体" panose="02010600040101010101" pitchFamily="2" charset="-122"/>
                  <a:ea typeface="华文楷体" panose="02010600040101010101" pitchFamily="2" charset="-122"/>
                  <a:sym typeface="+mn-ea"/>
                </a:rPr>
                <a:t>摩尔纹伪装</a:t>
              </a:r>
              <a:endParaRPr lang="zh-CN" altLang="en-US" dirty="0">
                <a:latin typeface="华文楷体" panose="02010600040101010101" pitchFamily="2" charset="-122"/>
                <a:ea typeface="华文楷体" panose="02010600040101010101" pitchFamily="2" charset="-122"/>
              </a:endParaRPr>
            </a:p>
          </p:txBody>
        </p:sp>
        <p:sp>
          <p:nvSpPr>
            <p:cNvPr id="15" name="文本框 14"/>
            <p:cNvSpPr txBox="1"/>
            <p:nvPr/>
          </p:nvSpPr>
          <p:spPr>
            <a:xfrm>
              <a:off x="2112075" y="2291080"/>
              <a:ext cx="1356995" cy="368300"/>
            </a:xfrm>
            <a:prstGeom prst="rect">
              <a:avLst/>
            </a:prstGeom>
            <a:noFill/>
          </p:spPr>
          <p:txBody>
            <a:bodyPr wrap="square" rtlCol="0">
              <a:spAutoFit/>
            </a:bodyPr>
            <a:lstStyle/>
            <a:p>
              <a:pPr algn="ctr"/>
              <a:r>
                <a:rPr lang="zh-CN" altLang="en-US" dirty="0">
                  <a:latin typeface="华文楷体" panose="02010600040101010101" pitchFamily="2" charset="-122"/>
                  <a:ea typeface="华文楷体" panose="02010600040101010101" pitchFamily="2" charset="-122"/>
                  <a:sym typeface="+mn-ea"/>
                </a:rPr>
                <a:t>抗摄屏水印</a:t>
              </a:r>
              <a:endParaRPr lang="zh-CN" altLang="en-US" dirty="0">
                <a:latin typeface="华文楷体" panose="02010600040101010101" pitchFamily="2" charset="-122"/>
                <a:ea typeface="华文楷体" panose="02010600040101010101" pitchFamily="2" charset="-122"/>
              </a:endParaRPr>
            </a:p>
          </p:txBody>
        </p:sp>
        <p:sp>
          <p:nvSpPr>
            <p:cNvPr id="17" name="文本框 16"/>
            <p:cNvSpPr txBox="1"/>
            <p:nvPr/>
          </p:nvSpPr>
          <p:spPr>
            <a:xfrm>
              <a:off x="3300160" y="2292350"/>
              <a:ext cx="1546225" cy="368300"/>
            </a:xfrm>
            <a:prstGeom prst="rect">
              <a:avLst/>
            </a:prstGeom>
            <a:noFill/>
          </p:spPr>
          <p:txBody>
            <a:bodyPr wrap="square" rtlCol="0">
              <a:spAutoFit/>
            </a:bodyPr>
            <a:lstStyle/>
            <a:p>
              <a:pPr algn="ctr"/>
              <a:r>
                <a:rPr lang="zh-CN" altLang="en-US" dirty="0">
                  <a:latin typeface="华文楷体" panose="02010600040101010101" pitchFamily="2" charset="-122"/>
                  <a:ea typeface="华文楷体" panose="02010600040101010101" pitchFamily="2" charset="-122"/>
                </a:rPr>
                <a:t>摄屏</a:t>
              </a:r>
              <a:r>
                <a:rPr lang="zh-CN" altLang="en-US" dirty="0">
                  <a:latin typeface="华文楷体" panose="02010600040101010101" pitchFamily="2" charset="-122"/>
                  <a:ea typeface="华文楷体" panose="02010600040101010101" pitchFamily="2" charset="-122"/>
                </a:rPr>
                <a:t>失真</a:t>
              </a:r>
              <a:endParaRPr lang="zh-CN" altLang="en-US" dirty="0">
                <a:latin typeface="华文楷体" panose="02010600040101010101" pitchFamily="2" charset="-122"/>
                <a:ea typeface="华文楷体" panose="02010600040101010101" pitchFamily="2" charset="-122"/>
              </a:endParaRPr>
            </a:p>
          </p:txBody>
        </p:sp>
        <p:cxnSp>
          <p:nvCxnSpPr>
            <p:cNvPr id="23" name="直接连接符 22"/>
            <p:cNvCxnSpPr/>
            <p:nvPr/>
          </p:nvCxnSpPr>
          <p:spPr>
            <a:xfrm flipH="1">
              <a:off x="2024348" y="2276475"/>
              <a:ext cx="141002" cy="38420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a:off x="3417447" y="2276475"/>
              <a:ext cx="141002" cy="384209"/>
            </a:xfrm>
            <a:prstGeom prst="line">
              <a:avLst/>
            </a:prstGeom>
            <a:ln w="12700">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37" name="组合 36"/>
          <p:cNvGrpSpPr/>
          <p:nvPr/>
        </p:nvGrpSpPr>
        <p:grpSpPr>
          <a:xfrm>
            <a:off x="101930" y="96124"/>
            <a:ext cx="2278018" cy="857413"/>
            <a:chOff x="8230325" y="4306212"/>
            <a:chExt cx="4147292" cy="1560981"/>
          </a:xfrm>
        </p:grpSpPr>
        <p:sp>
          <p:nvSpPr>
            <p:cNvPr id="32" name="矩形 31"/>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flipH="1" flipV="1">
            <a:off x="9778932" y="5903199"/>
            <a:ext cx="2278018" cy="857413"/>
            <a:chOff x="8230325" y="4306212"/>
            <a:chExt cx="4147292" cy="1560981"/>
          </a:xfrm>
        </p:grpSpPr>
        <p:sp>
          <p:nvSpPr>
            <p:cNvPr id="39" name="矩形 38"/>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p:cNvGrpSpPr/>
          <p:nvPr/>
        </p:nvGrpSpPr>
        <p:grpSpPr>
          <a:xfrm>
            <a:off x="895771" y="2433431"/>
            <a:ext cx="6774773" cy="90000"/>
            <a:chOff x="895771" y="2497466"/>
            <a:chExt cx="6774773" cy="90000"/>
          </a:xfrm>
        </p:grpSpPr>
        <p:cxnSp>
          <p:nvCxnSpPr>
            <p:cNvPr id="45" name="直接连接符 44"/>
            <p:cNvCxnSpPr/>
            <p:nvPr/>
          </p:nvCxnSpPr>
          <p:spPr>
            <a:xfrm>
              <a:off x="895771" y="2542465"/>
              <a:ext cx="6679229" cy="0"/>
            </a:xfrm>
            <a:prstGeom prst="line">
              <a:avLst/>
            </a:prstGeom>
            <a:ln w="19050">
              <a:gradFill>
                <a:gsLst>
                  <a:gs pos="0">
                    <a:schemeClr val="accent4">
                      <a:alpha val="0"/>
                    </a:schemeClr>
                  </a:gs>
                  <a:gs pos="100000">
                    <a:schemeClr val="accent4"/>
                  </a:gs>
                </a:gsLst>
                <a:lin ang="0" scaled="0"/>
              </a:gradFill>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rot="2700000" flipH="1" flipV="1">
              <a:off x="7580544" y="2497466"/>
              <a:ext cx="90000" cy="90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799039" y="4113240"/>
            <a:ext cx="6775961" cy="90000"/>
            <a:chOff x="799039" y="4113240"/>
            <a:chExt cx="6775961" cy="90000"/>
          </a:xfrm>
        </p:grpSpPr>
        <p:cxnSp>
          <p:nvCxnSpPr>
            <p:cNvPr id="47" name="直接连接符 46"/>
            <p:cNvCxnSpPr/>
            <p:nvPr/>
          </p:nvCxnSpPr>
          <p:spPr>
            <a:xfrm>
              <a:off x="895771" y="4161715"/>
              <a:ext cx="6679229" cy="0"/>
            </a:xfrm>
            <a:prstGeom prst="line">
              <a:avLst/>
            </a:prstGeom>
            <a:ln w="19050">
              <a:gradFill>
                <a:gsLst>
                  <a:gs pos="0">
                    <a:schemeClr val="accent4"/>
                  </a:gs>
                  <a:gs pos="100000">
                    <a:schemeClr val="accent4">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49" name="矩形 48"/>
            <p:cNvSpPr/>
            <p:nvPr/>
          </p:nvSpPr>
          <p:spPr>
            <a:xfrm rot="2700000" flipH="1" flipV="1">
              <a:off x="799039" y="4113240"/>
              <a:ext cx="90000" cy="90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050" name="Picture 2" descr="185D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35326" y="185864"/>
            <a:ext cx="903615" cy="900000"/>
          </a:xfrm>
          <a:prstGeom prst="rect">
            <a:avLst/>
          </a:prstGeom>
          <a:noFill/>
          <a:extLst>
            <a:ext uri="{909E8E84-426E-40DD-AFC4-6F175D3DCCD1}">
              <a14:hiddenFill xmlns:a14="http://schemas.microsoft.com/office/drawing/2010/main">
                <a:solidFill>
                  <a:srgbClr val="FFFFFF"/>
                </a:solidFill>
              </a14:hiddenFill>
            </a:ext>
          </a:extLst>
        </p:spPr>
      </p:pic>
      <p:sp>
        <p:nvSpPr>
          <p:cNvPr id="44" name="文本框 43"/>
          <p:cNvSpPr txBox="1"/>
          <p:nvPr/>
        </p:nvSpPr>
        <p:spPr>
          <a:xfrm>
            <a:off x="5882220" y="4506146"/>
            <a:ext cx="2608392" cy="398780"/>
          </a:xfrm>
          <a:prstGeom prst="rect">
            <a:avLst/>
          </a:prstGeom>
          <a:noFill/>
          <a:ln>
            <a:noFill/>
          </a:ln>
        </p:spPr>
        <p:txBody>
          <a:bodyPr wrap="square" rtlCol="0">
            <a:spAutoFit/>
          </a:bodyP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指导教师：任延</a:t>
            </a:r>
            <a:r>
              <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珍</a:t>
            </a:r>
            <a:endPar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9" name="文本框 8"/>
          <p:cNvSpPr txBox="1"/>
          <p:nvPr>
            <p:custDataLst>
              <p:tags r:id="rId4"/>
            </p:custDataLst>
          </p:nvPr>
        </p:nvSpPr>
        <p:spPr>
          <a:xfrm>
            <a:off x="808990" y="4998085"/>
            <a:ext cx="6390640" cy="463550"/>
          </a:xfrm>
          <a:prstGeom prst="rect">
            <a:avLst/>
          </a:prstGeom>
          <a:noFill/>
          <a:ln>
            <a:noFill/>
          </a:ln>
        </p:spPr>
        <p:txBody>
          <a:bodyPr wrap="square" rtlCol="0">
            <a:noAutofit/>
          </a:bodyPr>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n"/>
              <a:defRPr/>
            </a:pPr>
            <a:r>
              <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小组成员</a:t>
            </a:r>
            <a:r>
              <a:rPr kumimoji="0" lang="en-US" altLang="zh-CN"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    </a:t>
            </a:r>
            <a:r>
              <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马锦贵、王</a:t>
            </a:r>
            <a:r>
              <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仕信、熊银川、</a:t>
            </a:r>
            <a:r>
              <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周正业</a:t>
            </a:r>
            <a:endParaRPr kumimoji="0" lang="zh-CN" altLang="en-US" sz="2000" b="0"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0-#ppt_w/2"/>
                                          </p:val>
                                        </p:tav>
                                        <p:tav tm="100000">
                                          <p:val>
                                            <p:strVal val="#ppt_x"/>
                                          </p:val>
                                        </p:tav>
                                      </p:tavLst>
                                    </p:anim>
                                    <p:anim calcmode="lin" valueType="num">
                                      <p:cBhvr additive="base">
                                        <p:cTn id="8" dur="500" fill="hold"/>
                                        <p:tgtEl>
                                          <p:spTgt spid="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additive="base">
                                        <p:cTn id="13" dur="500" fill="hold"/>
                                        <p:tgtEl>
                                          <p:spTgt spid="31"/>
                                        </p:tgtEl>
                                        <p:attrNameLst>
                                          <p:attrName>ppt_x</p:attrName>
                                        </p:attrNameLst>
                                      </p:cBhvr>
                                      <p:tavLst>
                                        <p:tav tm="0">
                                          <p:val>
                                            <p:strVal val="0-#ppt_w/2"/>
                                          </p:val>
                                        </p:tav>
                                        <p:tav tm="100000">
                                          <p:val>
                                            <p:strVal val="#ppt_x"/>
                                          </p:val>
                                        </p:tav>
                                      </p:tavLst>
                                    </p:anim>
                                    <p:anim calcmode="lin" valueType="num">
                                      <p:cBhvr additive="base">
                                        <p:cTn id="14"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 presetClass="entr" presetSubtype="1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linds(horizontal)">
                                      <p:cBhvr>
                                        <p:cTn id="19" dur="500"/>
                                        <p:tgtEl>
                                          <p:spTgt spid="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nodeType="clickEffect">
                                  <p:stCondLst>
                                    <p:cond delay="0"/>
                                  </p:stCondLst>
                                  <p:childTnLst>
                                    <p:set>
                                      <p:cBhvr>
                                        <p:cTn id="26" dur="1" fill="hold">
                                          <p:stCondLst>
                                            <p:cond delay="0"/>
                                          </p:stCondLst>
                                        </p:cTn>
                                        <p:tgtEl>
                                          <p:spTgt spid="51"/>
                                        </p:tgtEl>
                                        <p:attrNameLst>
                                          <p:attrName>style.visibility</p:attrName>
                                        </p:attrNameLst>
                                      </p:cBhvr>
                                      <p:to>
                                        <p:strVal val="visible"/>
                                      </p:to>
                                    </p:set>
                                    <p:anim calcmode="lin" valueType="num">
                                      <p:cBhvr additive="base">
                                        <p:cTn id="27" dur="500" fill="hold"/>
                                        <p:tgtEl>
                                          <p:spTgt spid="51"/>
                                        </p:tgtEl>
                                        <p:attrNameLst>
                                          <p:attrName>ppt_x</p:attrName>
                                        </p:attrNameLst>
                                      </p:cBhvr>
                                      <p:tavLst>
                                        <p:tav tm="0">
                                          <p:val>
                                            <p:strVal val="1+#ppt_w/2"/>
                                          </p:val>
                                        </p:tav>
                                        <p:tav tm="100000">
                                          <p:val>
                                            <p:strVal val="#ppt_x"/>
                                          </p:val>
                                        </p:tav>
                                      </p:tavLst>
                                    </p:anim>
                                    <p:anim calcmode="lin" valueType="num">
                                      <p:cBhvr additive="base">
                                        <p:cTn id="28" dur="500" fill="hold"/>
                                        <p:tgtEl>
                                          <p:spTgt spid="5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blinds(horizontal)">
                                      <p:cBhvr>
                                        <p:cTn id="33" dur="500"/>
                                        <p:tgtEl>
                                          <p:spTgt spid="5"/>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blinds(horizontal)">
                                      <p:cBhvr>
                                        <p:cTn id="36" dur="500"/>
                                        <p:tgtEl>
                                          <p:spTgt spid="7"/>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blinds(horizontal)">
                                      <p:cBhvr>
                                        <p:cTn id="39" dur="500"/>
                                        <p:tgtEl>
                                          <p:spTgt spid="44"/>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blinds(horizontal)">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7" grpId="0"/>
      <p:bldP spid="7" grpId="1"/>
      <p:bldP spid="44" grpId="0"/>
      <p:bldP spid="44" grpId="1"/>
      <p:bldP spid="9" grpId="0"/>
      <p:bldP spid="9"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32" name="文本框 31"/>
          <p:cNvSpPr txBox="1"/>
          <p:nvPr/>
        </p:nvSpPr>
        <p:spPr>
          <a:xfrm>
            <a:off x="429154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摩尔纹生成</a:t>
            </a: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原理</a:t>
            </a:r>
            <a:endPar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33" name="文本框 32"/>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7" name="文本框 36"/>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8" name="文本框 37"/>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华文楷体" panose="02010600040101010101" pitchFamily="2" charset="-122"/>
                <a:ea typeface="华文楷体" panose="02010600040101010101" pitchFamily="2" charset="-122"/>
              </a:rPr>
              <a:t>方案总结</a:t>
            </a:r>
            <a:endParaRPr lang="zh-CN" altLang="en-US" b="1" dirty="0">
              <a:solidFill>
                <a:prstClr val="white"/>
              </a:solidFill>
              <a:latin typeface="华文楷体" panose="02010600040101010101" pitchFamily="2" charset="-122"/>
              <a:ea typeface="华文楷体" panose="02010600040101010101" pitchFamily="2" charset="-122"/>
            </a:endParaRPr>
          </a:p>
        </p:txBody>
      </p:sp>
      <p:sp>
        <p:nvSpPr>
          <p:cNvPr id="27" name="文本框 26"/>
          <p:cNvSpPr txBox="1"/>
          <p:nvPr/>
        </p:nvSpPr>
        <p:spPr>
          <a:xfrm>
            <a:off x="-929005" y="930910"/>
            <a:ext cx="4843145" cy="460375"/>
          </a:xfrm>
          <a:prstGeom prst="rect">
            <a:avLst/>
          </a:prstGeom>
          <a:noFill/>
        </p:spPr>
        <p:txBody>
          <a:bodyPr wrap="square" rtlCol="0">
            <a:spAutoFit/>
          </a:bodyPr>
          <a:lstStyle/>
          <a:p>
            <a:pPr algn="ctr">
              <a:defRPr/>
            </a:pPr>
            <a:r>
              <a:rPr lang="zh-CN" altLang="en-US" sz="2400" dirty="0">
                <a:solidFill>
                  <a:prstClr val="black"/>
                </a:solidFill>
                <a:latin typeface="华文楷体" panose="02010600040101010101" pitchFamily="2" charset="-122"/>
                <a:ea typeface="华文楷体" panose="02010600040101010101" pitchFamily="2" charset="-122"/>
              </a:rPr>
              <a:t>摩尔纹生成原理</a:t>
            </a:r>
            <a:endParaRPr lang="zh-CN" altLang="en-US" sz="2400" dirty="0">
              <a:solidFill>
                <a:prstClr val="black"/>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3147060" y="930910"/>
            <a:ext cx="2169795" cy="460375"/>
          </a:xfrm>
          <a:prstGeom prst="rect">
            <a:avLst/>
          </a:prstGeom>
          <a:noFill/>
        </p:spPr>
        <p:txBody>
          <a:bodyPr wrap="square" rtlCol="0">
            <a:spAutoFit/>
          </a:bodyPr>
          <a:lstStyle/>
          <a:p>
            <a:pPr algn="ctr">
              <a:defRPr/>
            </a:pPr>
            <a:r>
              <a:rPr lang="zh-CN" altLang="en-US" sz="2400" dirty="0">
                <a:solidFill>
                  <a:srgbClr val="FF0000"/>
                </a:solidFill>
                <a:latin typeface="华文楷体" panose="02010600040101010101" pitchFamily="2" charset="-122"/>
                <a:ea typeface="华文楷体" panose="02010600040101010101" pitchFamily="2" charset="-122"/>
              </a:rPr>
              <a:t>近似而不同</a:t>
            </a:r>
            <a:endParaRPr lang="zh-CN" altLang="en-US" sz="2400" dirty="0">
              <a:solidFill>
                <a:srgbClr val="FF000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327660" y="1636395"/>
            <a:ext cx="4614545" cy="2894330"/>
          </a:xfrm>
          <a:prstGeom prst="rect">
            <a:avLst/>
          </a:prstGeom>
        </p:spPr>
      </p:pic>
      <p:sp>
        <p:nvSpPr>
          <p:cNvPr id="5" name="文本框 4"/>
          <p:cNvSpPr txBox="1"/>
          <p:nvPr/>
        </p:nvSpPr>
        <p:spPr>
          <a:xfrm>
            <a:off x="327660" y="4658360"/>
            <a:ext cx="11009630" cy="2042795"/>
          </a:xfrm>
          <a:prstGeom prst="rect">
            <a:avLst/>
          </a:prstGeom>
          <a:noFill/>
        </p:spPr>
        <p:txBody>
          <a:bodyPr wrap="square" rtlCol="0">
            <a:noAutofit/>
          </a:bodyPr>
          <a:p>
            <a:r>
              <a:rPr lang="zh-CN" altLang="en-US">
                <a:solidFill>
                  <a:srgbClr val="FF0000"/>
                </a:solidFill>
              </a:rPr>
              <a:t>纹理形状模板</a:t>
            </a:r>
            <a:r>
              <a:rPr lang="zh-CN" altLang="en-US"/>
              <a:t>：使用椭圆曲线的两段曲线的形状表示水印信息的</a:t>
            </a:r>
            <a:r>
              <a:rPr lang="en-US" altLang="zh-CN"/>
              <a:t>0</a:t>
            </a:r>
            <a:r>
              <a:rPr lang="zh-CN" altLang="en-US"/>
              <a:t>和</a:t>
            </a:r>
            <a:r>
              <a:rPr lang="en-US" altLang="zh-CN"/>
              <a:t>1</a:t>
            </a:r>
            <a:endParaRPr lang="en-US" altLang="zh-CN"/>
          </a:p>
          <a:p>
            <a:r>
              <a:rPr lang="zh-CN" altLang="en-US">
                <a:solidFill>
                  <a:srgbClr val="FF0000"/>
                </a:solidFill>
              </a:rPr>
              <a:t>纹理颜色模板</a:t>
            </a:r>
            <a:r>
              <a:rPr lang="zh-CN" altLang="en-US"/>
              <a:t>：基于邻近像素信息与原始像素信息加权计算摩尔纹的颜色，权重超参数</a:t>
            </a:r>
            <a:r>
              <a:rPr lang="en-US" altLang="zh-CN"/>
              <a:t>p,q</a:t>
            </a:r>
            <a:r>
              <a:rPr lang="zh-CN" altLang="en-US"/>
              <a:t>能够动态调整水印的视觉</a:t>
            </a:r>
            <a:r>
              <a:rPr lang="zh-CN" altLang="en-US"/>
              <a:t>强度。</a:t>
            </a:r>
            <a:endParaRPr lang="zh-CN" altLang="en-US"/>
          </a:p>
          <a:p>
            <a:r>
              <a:rPr lang="zh-CN" altLang="en-US"/>
              <a:t>鲁棒性：通过训练强大的水印提取网络来增强水印的</a:t>
            </a:r>
            <a:r>
              <a:rPr lang="zh-CN" altLang="en-US"/>
              <a:t>鲁棒性</a:t>
            </a:r>
            <a:endParaRPr lang="zh-CN" altLang="en-US"/>
          </a:p>
          <a:p>
            <a:r>
              <a:rPr lang="zh-CN" altLang="en-US"/>
              <a:t>隐蔽性：摩尔纹的</a:t>
            </a:r>
            <a:r>
              <a:rPr lang="zh-CN" altLang="en-US">
                <a:solidFill>
                  <a:srgbClr val="FF0000"/>
                </a:solidFill>
              </a:rPr>
              <a:t>隐蔽性不是来源于不可见，而是来源于自然性</a:t>
            </a:r>
            <a:r>
              <a:rPr lang="zh-CN" altLang="en-US"/>
              <a:t>，尤其是经过了摄屏，摄屏的失真对视觉的影响已经足以掩盖水印摩尔纹的突兀</a:t>
            </a:r>
            <a:r>
              <a:rPr lang="zh-CN" altLang="en-US"/>
              <a:t>性</a:t>
            </a:r>
            <a:endParaRPr lang="zh-CN" altLang="en-US"/>
          </a:p>
          <a:p>
            <a:r>
              <a:rPr lang="zh-CN" altLang="en-US"/>
              <a:t>自制的摩尔纹在统计学上的规律使得</a:t>
            </a:r>
            <a:r>
              <a:rPr lang="zh-CN" altLang="en-US">
                <a:solidFill>
                  <a:srgbClr val="FF0000"/>
                </a:solidFill>
              </a:rPr>
              <a:t>自制摩尔纹能够与摄屏自然产生的摩尔纹</a:t>
            </a:r>
            <a:r>
              <a:rPr lang="zh-CN" altLang="en-US"/>
              <a:t>在水印网络中</a:t>
            </a:r>
            <a:r>
              <a:rPr lang="zh-CN" altLang="en-US"/>
              <a:t>区分开</a:t>
            </a:r>
            <a:endParaRPr lang="zh-CN" altLang="en-US"/>
          </a:p>
          <a:p>
            <a:endParaRPr lang="zh-CN" altLang="en-US"/>
          </a:p>
        </p:txBody>
      </p:sp>
      <p:pic>
        <p:nvPicPr>
          <p:cNvPr id="6" name="图片 5"/>
          <p:cNvPicPr>
            <a:picLocks noChangeAspect="1"/>
          </p:cNvPicPr>
          <p:nvPr>
            <p:custDataLst>
              <p:tags r:id="rId3"/>
            </p:custDataLst>
          </p:nvPr>
        </p:nvPicPr>
        <p:blipFill>
          <a:blip r:embed="rId4"/>
          <a:stretch>
            <a:fillRect/>
          </a:stretch>
        </p:blipFill>
        <p:spPr>
          <a:xfrm>
            <a:off x="6823075" y="1636395"/>
            <a:ext cx="4603750" cy="2877185"/>
          </a:xfrm>
          <a:prstGeom prst="rect">
            <a:avLst/>
          </a:prstGeom>
        </p:spPr>
      </p:pic>
      <p:sp>
        <p:nvSpPr>
          <p:cNvPr id="7" name="右箭头 6"/>
          <p:cNvSpPr/>
          <p:nvPr>
            <p:custDataLst>
              <p:tags r:id="rId5"/>
            </p:custDataLst>
          </p:nvPr>
        </p:nvSpPr>
        <p:spPr>
          <a:xfrm>
            <a:off x="5078730" y="2950845"/>
            <a:ext cx="1616710" cy="26797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1"/>
      <p:bldP spid="4" grpId="2"/>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32" name="文本框 31"/>
          <p:cNvSpPr txBox="1"/>
          <p:nvPr/>
        </p:nvSpPr>
        <p:spPr>
          <a:xfrm>
            <a:off x="429154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DNN</a:t>
            </a: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架构</a:t>
            </a:r>
            <a:endPar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33" name="文本框 32"/>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7" name="文本框 36"/>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8" name="文本框 37"/>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华文楷体" panose="02010600040101010101" pitchFamily="2" charset="-122"/>
                <a:ea typeface="华文楷体" panose="02010600040101010101" pitchFamily="2" charset="-122"/>
              </a:rPr>
              <a:t>方案总结</a:t>
            </a:r>
            <a:endParaRPr lang="zh-CN" altLang="en-US" b="1" dirty="0">
              <a:solidFill>
                <a:prstClr val="white"/>
              </a:solidFill>
              <a:latin typeface="华文楷体" panose="02010600040101010101" pitchFamily="2" charset="-122"/>
              <a:ea typeface="华文楷体" panose="02010600040101010101" pitchFamily="2" charset="-122"/>
            </a:endParaRPr>
          </a:p>
        </p:txBody>
      </p:sp>
      <p:sp>
        <p:nvSpPr>
          <p:cNvPr id="4" name="文本框 3"/>
          <p:cNvSpPr txBox="1"/>
          <p:nvPr>
            <p:custDataLst>
              <p:tags r:id="rId2"/>
            </p:custDataLst>
          </p:nvPr>
        </p:nvSpPr>
        <p:spPr>
          <a:xfrm>
            <a:off x="-929005" y="930910"/>
            <a:ext cx="4843145" cy="460375"/>
          </a:xfrm>
          <a:prstGeom prst="rect">
            <a:avLst/>
          </a:prstGeom>
          <a:noFill/>
        </p:spPr>
        <p:txBody>
          <a:bodyPr wrap="square" rtlCol="0">
            <a:spAutoFit/>
          </a:bodyPr>
          <a:p>
            <a:pPr algn="ctr">
              <a:defRPr/>
            </a:pPr>
            <a:r>
              <a:rPr lang="zh-CN" altLang="en-US" sz="2400" dirty="0">
                <a:solidFill>
                  <a:prstClr val="black"/>
                </a:solidFill>
                <a:latin typeface="华文楷体" panose="02010600040101010101" pitchFamily="2" charset="-122"/>
                <a:ea typeface="华文楷体" panose="02010600040101010101" pitchFamily="2" charset="-122"/>
              </a:rPr>
              <a:t>改进的</a:t>
            </a:r>
            <a:r>
              <a:rPr lang="en-US" altLang="zh-CN" sz="2400" dirty="0">
                <a:solidFill>
                  <a:prstClr val="black"/>
                </a:solidFill>
                <a:latin typeface="华文楷体" panose="02010600040101010101" pitchFamily="2" charset="-122"/>
                <a:ea typeface="华文楷体" panose="02010600040101010101" pitchFamily="2" charset="-122"/>
              </a:rPr>
              <a:t>Alexnet[6]</a:t>
            </a:r>
            <a:endParaRPr lang="zh-CN" altLang="en-US" sz="2400" dirty="0">
              <a:solidFill>
                <a:prstClr val="black"/>
              </a:solidFill>
              <a:latin typeface="华文楷体" panose="02010600040101010101" pitchFamily="2" charset="-122"/>
              <a:ea typeface="华文楷体" panose="02010600040101010101" pitchFamily="2" charset="-122"/>
            </a:endParaRPr>
          </a:p>
        </p:txBody>
      </p:sp>
      <p:pic>
        <p:nvPicPr>
          <p:cNvPr id="5" name="图片 4"/>
          <p:cNvPicPr>
            <a:picLocks noChangeAspect="1"/>
          </p:cNvPicPr>
          <p:nvPr>
            <p:custDataLst>
              <p:tags r:id="rId3"/>
            </p:custDataLst>
          </p:nvPr>
        </p:nvPicPr>
        <p:blipFill>
          <a:blip r:embed="rId4"/>
          <a:stretch>
            <a:fillRect/>
          </a:stretch>
        </p:blipFill>
        <p:spPr>
          <a:xfrm>
            <a:off x="386715" y="1442720"/>
            <a:ext cx="6649085" cy="1986280"/>
          </a:xfrm>
          <a:prstGeom prst="rect">
            <a:avLst/>
          </a:prstGeom>
        </p:spPr>
      </p:pic>
      <p:sp>
        <p:nvSpPr>
          <p:cNvPr id="8" name="下箭头 7"/>
          <p:cNvSpPr/>
          <p:nvPr/>
        </p:nvSpPr>
        <p:spPr>
          <a:xfrm>
            <a:off x="3674745" y="3140075"/>
            <a:ext cx="1113155" cy="577850"/>
          </a:xfrm>
          <a:prstGeom prst="down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9" name="图片 8"/>
          <p:cNvPicPr>
            <a:picLocks noChangeAspect="1"/>
          </p:cNvPicPr>
          <p:nvPr>
            <p:custDataLst>
              <p:tags r:id="rId5"/>
            </p:custDataLst>
          </p:nvPr>
        </p:nvPicPr>
        <p:blipFill>
          <a:blip r:embed="rId6"/>
          <a:stretch>
            <a:fillRect/>
          </a:stretch>
        </p:blipFill>
        <p:spPr>
          <a:xfrm>
            <a:off x="386715" y="3788410"/>
            <a:ext cx="7880985" cy="2562225"/>
          </a:xfrm>
          <a:prstGeom prst="rect">
            <a:avLst/>
          </a:prstGeom>
        </p:spPr>
      </p:pic>
      <p:sp>
        <p:nvSpPr>
          <p:cNvPr id="14" name="文本框 13"/>
          <p:cNvSpPr txBox="1"/>
          <p:nvPr>
            <p:custDataLst>
              <p:tags r:id="rId7"/>
            </p:custDataLst>
          </p:nvPr>
        </p:nvSpPr>
        <p:spPr>
          <a:xfrm>
            <a:off x="5737225" y="1083310"/>
            <a:ext cx="4843145" cy="460375"/>
          </a:xfrm>
          <a:prstGeom prst="rect">
            <a:avLst/>
          </a:prstGeom>
          <a:noFill/>
        </p:spPr>
        <p:txBody>
          <a:bodyPr wrap="square" rtlCol="0">
            <a:spAutoFit/>
          </a:bodyPr>
          <a:p>
            <a:pPr algn="ctr">
              <a:defRPr/>
            </a:pPr>
            <a:r>
              <a:rPr lang="zh-CN" altLang="en-US" sz="2400" dirty="0">
                <a:solidFill>
                  <a:prstClr val="black"/>
                </a:solidFill>
                <a:latin typeface="华文楷体" panose="02010600040101010101" pitchFamily="2" charset="-122"/>
                <a:ea typeface="华文楷体" panose="02010600040101010101" pitchFamily="2" charset="-122"/>
              </a:rPr>
              <a:t>冗余校验</a:t>
            </a:r>
            <a:r>
              <a:rPr lang="zh-CN" altLang="en-US" sz="2400" dirty="0">
                <a:solidFill>
                  <a:prstClr val="black"/>
                </a:solidFill>
                <a:latin typeface="华文楷体" panose="02010600040101010101" pitchFamily="2" charset="-122"/>
                <a:ea typeface="华文楷体" panose="02010600040101010101" pitchFamily="2" charset="-122"/>
              </a:rPr>
              <a:t>模块</a:t>
            </a:r>
            <a:endParaRPr lang="zh-CN" altLang="en-US" sz="2400" dirty="0">
              <a:solidFill>
                <a:prstClr val="black"/>
              </a:solidFill>
              <a:latin typeface="华文楷体" panose="02010600040101010101" pitchFamily="2" charset="-122"/>
              <a:ea typeface="华文楷体" panose="02010600040101010101" pitchFamily="2" charset="-122"/>
            </a:endParaRPr>
          </a:p>
        </p:txBody>
      </p:sp>
      <p:sp>
        <p:nvSpPr>
          <p:cNvPr id="15" name="文本框 14"/>
          <p:cNvSpPr txBox="1"/>
          <p:nvPr>
            <p:custDataLst>
              <p:tags r:id="rId8"/>
            </p:custDataLst>
          </p:nvPr>
        </p:nvSpPr>
        <p:spPr>
          <a:xfrm>
            <a:off x="6101080" y="1543685"/>
            <a:ext cx="4843145" cy="460375"/>
          </a:xfrm>
          <a:prstGeom prst="rect">
            <a:avLst/>
          </a:prstGeom>
          <a:noFill/>
        </p:spPr>
        <p:txBody>
          <a:bodyPr wrap="square" rtlCol="0">
            <a:spAutoFit/>
          </a:bodyPr>
          <a:p>
            <a:pPr algn="ctr">
              <a:defRPr/>
            </a:pPr>
            <a:r>
              <a:rPr lang="zh-CN" altLang="en-US" sz="2400" dirty="0">
                <a:solidFill>
                  <a:prstClr val="black"/>
                </a:solidFill>
                <a:latin typeface="华文楷体" panose="02010600040101010101" pitchFamily="2" charset="-122"/>
                <a:ea typeface="华文楷体" panose="02010600040101010101" pitchFamily="2" charset="-122"/>
              </a:rPr>
              <a:t>传统思想</a:t>
            </a:r>
            <a:r>
              <a:rPr lang="en-US" altLang="zh-CN" sz="2400" dirty="0">
                <a:solidFill>
                  <a:prstClr val="black"/>
                </a:solidFill>
                <a:latin typeface="华文楷体" panose="02010600040101010101" pitchFamily="2" charset="-122"/>
                <a:ea typeface="华文楷体" panose="02010600040101010101" pitchFamily="2" charset="-122"/>
              </a:rPr>
              <a:t>--vote</a:t>
            </a:r>
            <a:r>
              <a:rPr lang="zh-CN" altLang="en-US" sz="2400" dirty="0">
                <a:solidFill>
                  <a:prstClr val="black"/>
                </a:solidFill>
                <a:latin typeface="华文楷体" panose="02010600040101010101" pitchFamily="2" charset="-122"/>
                <a:ea typeface="华文楷体" panose="02010600040101010101" pitchFamily="2" charset="-122"/>
              </a:rPr>
              <a:t>方案</a:t>
            </a:r>
            <a:endParaRPr lang="zh-CN" altLang="en-US" sz="2400" dirty="0">
              <a:solidFill>
                <a:prstClr val="black"/>
              </a:solidFill>
              <a:latin typeface="华文楷体" panose="02010600040101010101" pitchFamily="2" charset="-122"/>
              <a:ea typeface="华文楷体" panose="02010600040101010101" pitchFamily="2" charset="-122"/>
            </a:endParaRPr>
          </a:p>
        </p:txBody>
      </p:sp>
      <p:sp>
        <p:nvSpPr>
          <p:cNvPr id="16" name="文本框 15"/>
          <p:cNvSpPr txBox="1"/>
          <p:nvPr>
            <p:custDataLst>
              <p:tags r:id="rId9"/>
            </p:custDataLst>
          </p:nvPr>
        </p:nvSpPr>
        <p:spPr>
          <a:xfrm>
            <a:off x="6101080" y="2679700"/>
            <a:ext cx="4843145" cy="460375"/>
          </a:xfrm>
          <a:prstGeom prst="rect">
            <a:avLst/>
          </a:prstGeom>
          <a:noFill/>
        </p:spPr>
        <p:txBody>
          <a:bodyPr wrap="square" rtlCol="0">
            <a:spAutoFit/>
          </a:bodyPr>
          <a:p>
            <a:pPr algn="ctr">
              <a:defRPr/>
            </a:pPr>
            <a:r>
              <a:rPr lang="zh-CN" altLang="en-US" sz="2400" dirty="0">
                <a:solidFill>
                  <a:prstClr val="black"/>
                </a:solidFill>
                <a:latin typeface="华文楷体" panose="02010600040101010101" pitchFamily="2" charset="-122"/>
                <a:ea typeface="华文楷体" panose="02010600040101010101" pitchFamily="2" charset="-122"/>
              </a:rPr>
              <a:t>改进方案</a:t>
            </a:r>
            <a:r>
              <a:rPr lang="en-US" altLang="zh-CN" sz="2400" dirty="0">
                <a:solidFill>
                  <a:prstClr val="black"/>
                </a:solidFill>
                <a:latin typeface="华文楷体" panose="02010600040101010101" pitchFamily="2" charset="-122"/>
                <a:ea typeface="华文楷体" panose="02010600040101010101" pitchFamily="2" charset="-122"/>
              </a:rPr>
              <a:t>--poss</a:t>
            </a:r>
            <a:r>
              <a:rPr lang="zh-CN" altLang="en-US" sz="2400" dirty="0">
                <a:solidFill>
                  <a:prstClr val="black"/>
                </a:solidFill>
                <a:latin typeface="华文楷体" panose="02010600040101010101" pitchFamily="2" charset="-122"/>
                <a:ea typeface="华文楷体" panose="02010600040101010101" pitchFamily="2" charset="-122"/>
              </a:rPr>
              <a:t>方案</a:t>
            </a:r>
            <a:endParaRPr lang="zh-CN" altLang="en-US" sz="2400" dirty="0">
              <a:solidFill>
                <a:prstClr val="black"/>
              </a:solidFill>
              <a:latin typeface="华文楷体" panose="02010600040101010101" pitchFamily="2" charset="-122"/>
              <a:ea typeface="华文楷体" panose="02010600040101010101" pitchFamily="2" charset="-122"/>
            </a:endParaRPr>
          </a:p>
        </p:txBody>
      </p:sp>
      <p:sp>
        <p:nvSpPr>
          <p:cNvPr id="17" name="文本框 16"/>
          <p:cNvSpPr txBox="1"/>
          <p:nvPr/>
        </p:nvSpPr>
        <p:spPr>
          <a:xfrm>
            <a:off x="7182485" y="2019300"/>
            <a:ext cx="4064000" cy="645160"/>
          </a:xfrm>
          <a:prstGeom prst="rect">
            <a:avLst/>
          </a:prstGeom>
          <a:noFill/>
        </p:spPr>
        <p:txBody>
          <a:bodyPr wrap="square" rtlCol="0">
            <a:spAutoFit/>
          </a:bodyPr>
          <a:p>
            <a:r>
              <a:rPr lang="zh-CN" altLang="en-US">
                <a:latin typeface="华文楷体" panose="02010600040101010101" pitchFamily="2" charset="-122"/>
                <a:ea typeface="华文楷体" panose="02010600040101010101" pitchFamily="2" charset="-122"/>
                <a:cs typeface="华文楷体" panose="02010600040101010101" pitchFamily="2" charset="-122"/>
              </a:rPr>
              <a:t>提取出的多个水印信息副本逐个比特按提取结果进行投票</a:t>
            </a:r>
            <a:r>
              <a:rPr lang="en-US" altLang="zh-CN">
                <a:latin typeface="华文楷体" panose="02010600040101010101" pitchFamily="2" charset="-122"/>
                <a:ea typeface="华文楷体" panose="02010600040101010101" pitchFamily="2" charset="-122"/>
                <a:cs typeface="华文楷体" panose="02010600040101010101" pitchFamily="2" charset="-122"/>
              </a:rPr>
              <a:t>--58.89%-85.75%</a:t>
            </a:r>
            <a:endParaRPr lang="en-US" altLang="zh-CN">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8" name="文本框 17"/>
          <p:cNvSpPr txBox="1"/>
          <p:nvPr>
            <p:custDataLst>
              <p:tags r:id="rId10"/>
            </p:custDataLst>
          </p:nvPr>
        </p:nvSpPr>
        <p:spPr>
          <a:xfrm>
            <a:off x="7182485" y="3140075"/>
            <a:ext cx="4523740" cy="645160"/>
          </a:xfrm>
          <a:prstGeom prst="rect">
            <a:avLst/>
          </a:prstGeom>
          <a:noFill/>
        </p:spPr>
        <p:txBody>
          <a:bodyPr wrap="square" rtlCol="0">
            <a:spAutoFit/>
          </a:bodyPr>
          <a:p>
            <a:r>
              <a:rPr lang="zh-CN" altLang="en-US">
                <a:latin typeface="华文楷体" panose="02010600040101010101" pitchFamily="2" charset="-122"/>
                <a:ea typeface="华文楷体" panose="02010600040101010101" pitchFamily="2" charset="-122"/>
                <a:cs typeface="华文楷体" panose="02010600040101010101" pitchFamily="2" charset="-122"/>
              </a:rPr>
              <a:t>发现：摩尔纹算法对每一张图片的每一个区域产生的摩尔纹从视觉上</a:t>
            </a:r>
            <a:r>
              <a:rPr lang="zh-CN" altLang="en-US">
                <a:latin typeface="华文楷体" panose="02010600040101010101" pitchFamily="2" charset="-122"/>
                <a:ea typeface="华文楷体" panose="02010600040101010101" pitchFamily="2" charset="-122"/>
                <a:cs typeface="华文楷体" panose="02010600040101010101" pitchFamily="2" charset="-122"/>
              </a:rPr>
              <a:t>的强度不一样</a:t>
            </a:r>
            <a:endParaRPr lang="zh-CN" altLang="en-US">
              <a:latin typeface="华文楷体" panose="02010600040101010101" pitchFamily="2" charset="-122"/>
              <a:ea typeface="华文楷体" panose="02010600040101010101" pitchFamily="2" charset="-122"/>
              <a:cs typeface="华文楷体" panose="02010600040101010101" pitchFamily="2" charset="-122"/>
            </a:endParaRPr>
          </a:p>
        </p:txBody>
      </p:sp>
      <p:sp>
        <p:nvSpPr>
          <p:cNvPr id="19" name="文本框 18"/>
          <p:cNvSpPr txBox="1"/>
          <p:nvPr/>
        </p:nvSpPr>
        <p:spPr>
          <a:xfrm>
            <a:off x="8336280" y="3815715"/>
            <a:ext cx="3209925" cy="2584450"/>
          </a:xfrm>
          <a:prstGeom prst="rect">
            <a:avLst/>
          </a:prstGeom>
          <a:noFill/>
        </p:spPr>
        <p:txBody>
          <a:bodyPr wrap="square" rtlCol="0" anchor="t">
            <a:noAutofit/>
          </a:bodyPr>
          <a:p>
            <a:r>
              <a:rPr lang="zh-CN" altLang="en-US">
                <a:latin typeface="华文楷体" panose="02010600040101010101" pitchFamily="2" charset="-122"/>
                <a:ea typeface="华文楷体" panose="02010600040101010101" pitchFamily="2" charset="-122"/>
                <a:cs typeface="华文楷体" panose="02010600040101010101" pitchFamily="2" charset="-122"/>
                <a:sym typeface="+mn-ea"/>
              </a:rPr>
              <a:t>弱摩尔纹在摄屏失真后容易产生错误结果，而且弱摩尔纹多于强</a:t>
            </a:r>
            <a:r>
              <a:rPr lang="zh-CN" altLang="en-US">
                <a:latin typeface="华文楷体" panose="02010600040101010101" pitchFamily="2" charset="-122"/>
                <a:ea typeface="华文楷体" panose="02010600040101010101" pitchFamily="2" charset="-122"/>
                <a:cs typeface="华文楷体" panose="02010600040101010101" pitchFamily="2" charset="-122"/>
                <a:sym typeface="+mn-ea"/>
              </a:rPr>
              <a:t>摩尔纹。</a:t>
            </a:r>
            <a:endParaRPr lang="zh-CN" altLang="en-US">
              <a:latin typeface="华文楷体" panose="02010600040101010101" pitchFamily="2" charset="-122"/>
              <a:ea typeface="华文楷体" panose="02010600040101010101" pitchFamily="2" charset="-122"/>
              <a:cs typeface="华文楷体" panose="02010600040101010101" pitchFamily="2" charset="-122"/>
              <a:sym typeface="+mn-ea"/>
            </a:endParaRPr>
          </a:p>
          <a:p>
            <a:r>
              <a:rPr lang="zh-CN" altLang="en-US">
                <a:latin typeface="华文楷体" panose="02010600040101010101" pitchFamily="2" charset="-122"/>
                <a:ea typeface="华文楷体" panose="02010600040101010101" pitchFamily="2" charset="-122"/>
                <a:cs typeface="华文楷体" panose="02010600040101010101" pitchFamily="2" charset="-122"/>
                <a:sym typeface="+mn-ea"/>
              </a:rPr>
              <a:t>网络输出节点对强摩尔纹正确分类的激活值要远高于弱摩尔纹被误分类的</a:t>
            </a:r>
            <a:r>
              <a:rPr lang="zh-CN" altLang="en-US">
                <a:latin typeface="华文楷体" panose="02010600040101010101" pitchFamily="2" charset="-122"/>
                <a:ea typeface="华文楷体" panose="02010600040101010101" pitchFamily="2" charset="-122"/>
                <a:cs typeface="华文楷体" panose="02010600040101010101" pitchFamily="2" charset="-122"/>
                <a:sym typeface="+mn-ea"/>
              </a:rPr>
              <a:t>激活值。</a:t>
            </a:r>
            <a:endParaRPr lang="zh-CN" altLang="en-US">
              <a:latin typeface="华文楷体" panose="02010600040101010101" pitchFamily="2" charset="-122"/>
              <a:ea typeface="华文楷体" panose="02010600040101010101" pitchFamily="2" charset="-122"/>
              <a:cs typeface="华文楷体" panose="02010600040101010101" pitchFamily="2" charset="-122"/>
              <a:sym typeface="+mn-ea"/>
            </a:endParaRPr>
          </a:p>
          <a:p>
            <a:r>
              <a:rPr lang="zh-CN" altLang="en-US">
                <a:latin typeface="华文楷体" panose="02010600040101010101" pitchFamily="2" charset="-122"/>
                <a:ea typeface="华文楷体" panose="02010600040101010101" pitchFamily="2" charset="-122"/>
                <a:cs typeface="华文楷体" panose="02010600040101010101" pitchFamily="2" charset="-122"/>
                <a:sym typeface="+mn-ea"/>
              </a:rPr>
              <a:t>改进：将窗口思想，置信度引入</a:t>
            </a:r>
            <a:r>
              <a:rPr lang="en-US" altLang="zh-CN">
                <a:latin typeface="华文楷体" panose="02010600040101010101" pitchFamily="2" charset="-122"/>
                <a:ea typeface="华文楷体" panose="02010600040101010101" pitchFamily="2" charset="-122"/>
                <a:cs typeface="华文楷体" panose="02010600040101010101" pitchFamily="2" charset="-122"/>
                <a:sym typeface="+mn-ea"/>
              </a:rPr>
              <a:t>vote</a:t>
            </a:r>
            <a:r>
              <a:rPr lang="zh-CN" altLang="en-US">
                <a:latin typeface="华文楷体" panose="02010600040101010101" pitchFamily="2" charset="-122"/>
                <a:ea typeface="华文楷体" panose="02010600040101010101" pitchFamily="2" charset="-122"/>
                <a:cs typeface="华文楷体" panose="02010600040101010101" pitchFamily="2" charset="-122"/>
                <a:sym typeface="+mn-ea"/>
              </a:rPr>
              <a:t>机制中（</a:t>
            </a:r>
            <a:r>
              <a:rPr lang="en-US" altLang="zh-CN">
                <a:latin typeface="华文楷体" panose="02010600040101010101" pitchFamily="2" charset="-122"/>
                <a:ea typeface="华文楷体" panose="02010600040101010101" pitchFamily="2" charset="-122"/>
                <a:cs typeface="华文楷体" panose="02010600040101010101" pitchFamily="2" charset="-122"/>
                <a:sym typeface="+mn-ea"/>
              </a:rPr>
              <a:t>poss--87.75%-100%</a:t>
            </a:r>
            <a:r>
              <a:rPr lang="zh-CN" altLang="en-US">
                <a:latin typeface="华文楷体" panose="02010600040101010101" pitchFamily="2" charset="-122"/>
                <a:ea typeface="华文楷体" panose="02010600040101010101" pitchFamily="2" charset="-122"/>
                <a:cs typeface="华文楷体" panose="02010600040101010101" pitchFamily="2" charset="-122"/>
                <a:sym typeface="+mn-ea"/>
              </a:rPr>
              <a:t>）</a:t>
            </a:r>
            <a:endParaRPr lang="en-US" altLang="zh-CN">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32" name="文本框 31"/>
          <p:cNvSpPr txBox="1"/>
          <p:nvPr/>
        </p:nvSpPr>
        <p:spPr>
          <a:xfrm>
            <a:off x="429154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提取网络</a:t>
            </a: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训练</a:t>
            </a:r>
            <a:endPar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33" name="文本框 32"/>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7" name="文本框 36"/>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8" name="文本框 37"/>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华文楷体" panose="02010600040101010101" pitchFamily="2" charset="-122"/>
                <a:ea typeface="华文楷体" panose="02010600040101010101" pitchFamily="2" charset="-122"/>
              </a:rPr>
              <a:t>方案总结</a:t>
            </a:r>
            <a:endParaRPr lang="zh-CN" altLang="en-US" b="1" dirty="0">
              <a:solidFill>
                <a:prstClr val="white"/>
              </a:solidFill>
              <a:latin typeface="华文楷体" panose="02010600040101010101" pitchFamily="2" charset="-122"/>
              <a:ea typeface="华文楷体" panose="02010600040101010101" pitchFamily="2" charset="-122"/>
            </a:endParaRPr>
          </a:p>
        </p:txBody>
      </p:sp>
      <p:sp>
        <p:nvSpPr>
          <p:cNvPr id="16" name="文本框 15"/>
          <p:cNvSpPr txBox="1"/>
          <p:nvPr>
            <p:custDataLst>
              <p:tags r:id="rId2"/>
            </p:custDataLst>
          </p:nvPr>
        </p:nvSpPr>
        <p:spPr>
          <a:xfrm>
            <a:off x="-457835" y="805180"/>
            <a:ext cx="5927090" cy="450215"/>
          </a:xfrm>
          <a:prstGeom prst="rect">
            <a:avLst/>
          </a:prstGeom>
          <a:noFill/>
        </p:spPr>
        <p:txBody>
          <a:bodyPr wrap="square" rtlCol="0">
            <a:noAutofit/>
          </a:bodyPr>
          <a:p>
            <a:pPr algn="ctr">
              <a:defRPr/>
            </a:pPr>
            <a:r>
              <a:rPr lang="zh-CN" altLang="en-US" sz="2400" dirty="0">
                <a:solidFill>
                  <a:prstClr val="black"/>
                </a:solidFill>
                <a:latin typeface="华文楷体" panose="02010600040101010101" pitchFamily="2" charset="-122"/>
                <a:ea typeface="华文楷体" panose="02010600040101010101" pitchFamily="2" charset="-122"/>
              </a:rPr>
              <a:t>如何解决没有数据集的</a:t>
            </a:r>
            <a:r>
              <a:rPr lang="zh-CN" altLang="en-US" sz="2400" dirty="0">
                <a:solidFill>
                  <a:prstClr val="black"/>
                </a:solidFill>
                <a:latin typeface="华文楷体" panose="02010600040101010101" pitchFamily="2" charset="-122"/>
                <a:ea typeface="华文楷体" panose="02010600040101010101" pitchFamily="2" charset="-122"/>
              </a:rPr>
              <a:t>问题？</a:t>
            </a:r>
            <a:endParaRPr lang="zh-CN" altLang="en-US" sz="2400" dirty="0">
              <a:solidFill>
                <a:prstClr val="black"/>
              </a:solidFill>
              <a:latin typeface="华文楷体" panose="02010600040101010101" pitchFamily="2" charset="-122"/>
              <a:ea typeface="华文楷体" panose="02010600040101010101" pitchFamily="2" charset="-122"/>
            </a:endParaRPr>
          </a:p>
        </p:txBody>
      </p:sp>
      <p:sp>
        <p:nvSpPr>
          <p:cNvPr id="6" name="文本框 5"/>
          <p:cNvSpPr txBox="1"/>
          <p:nvPr/>
        </p:nvSpPr>
        <p:spPr>
          <a:xfrm>
            <a:off x="554355" y="1374140"/>
            <a:ext cx="5250815" cy="4167505"/>
          </a:xfrm>
          <a:prstGeom prst="rect">
            <a:avLst/>
          </a:prstGeom>
          <a:noFill/>
        </p:spPr>
        <p:txBody>
          <a:bodyPr wrap="square" rtlCol="0">
            <a:noAutofit/>
          </a:bodyPr>
          <a:p>
            <a:pPr marL="285750" indent="-285750">
              <a:buFont typeface="Arial" panose="020B0604020202020204" pitchFamily="34" charset="0"/>
              <a:buChar char="•"/>
            </a:pPr>
            <a:r>
              <a:rPr lang="zh-CN" altLang="en-US"/>
              <a:t>摩尔纹生成算法能够生成</a:t>
            </a:r>
            <a:r>
              <a:rPr lang="zh-CN" altLang="en-US"/>
              <a:t>一部分的</a:t>
            </a:r>
            <a:r>
              <a:rPr lang="zh-CN" altLang="en-US"/>
              <a:t>数据集</a:t>
            </a: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endParaRPr lang="zh-CN" altLang="en-US"/>
          </a:p>
          <a:p>
            <a:pPr marL="285750" indent="-285750">
              <a:buFont typeface="Arial" panose="020B0604020202020204" pitchFamily="34" charset="0"/>
              <a:buChar char="•"/>
            </a:pPr>
            <a:r>
              <a:rPr lang="zh-CN" altLang="en-US"/>
              <a:t>利用</a:t>
            </a:r>
            <a:r>
              <a:rPr lang="zh-CN" altLang="en-US">
                <a:solidFill>
                  <a:srgbClr val="FF0000"/>
                </a:solidFill>
              </a:rPr>
              <a:t>数据增强</a:t>
            </a:r>
            <a:r>
              <a:rPr lang="zh-CN" altLang="en-US"/>
              <a:t>技术在训练时大规模扩充</a:t>
            </a:r>
            <a:r>
              <a:rPr lang="zh-CN" altLang="en-US"/>
              <a:t>数据集</a:t>
            </a:r>
            <a:endParaRPr lang="zh-CN" altLang="en-US"/>
          </a:p>
        </p:txBody>
      </p:sp>
      <p:pic>
        <p:nvPicPr>
          <p:cNvPr id="7" name="图片 6"/>
          <p:cNvPicPr>
            <a:picLocks noChangeAspect="1"/>
          </p:cNvPicPr>
          <p:nvPr>
            <p:custDataLst>
              <p:tags r:id="rId3"/>
            </p:custDataLst>
          </p:nvPr>
        </p:nvPicPr>
        <p:blipFill>
          <a:blip r:embed="rId4"/>
          <a:stretch>
            <a:fillRect/>
          </a:stretch>
        </p:blipFill>
        <p:spPr>
          <a:xfrm>
            <a:off x="4203700" y="1936750"/>
            <a:ext cx="748665" cy="742315"/>
          </a:xfrm>
          <a:prstGeom prst="rect">
            <a:avLst/>
          </a:prstGeom>
        </p:spPr>
      </p:pic>
      <p:pic>
        <p:nvPicPr>
          <p:cNvPr id="17" name="图片 16"/>
          <p:cNvPicPr>
            <a:picLocks noChangeAspect="1"/>
          </p:cNvPicPr>
          <p:nvPr>
            <p:custDataLst>
              <p:tags r:id="rId5"/>
            </p:custDataLst>
          </p:nvPr>
        </p:nvPicPr>
        <p:blipFill>
          <a:blip r:embed="rId6"/>
          <a:stretch>
            <a:fillRect/>
          </a:stretch>
        </p:blipFill>
        <p:spPr>
          <a:xfrm>
            <a:off x="840105" y="1936750"/>
            <a:ext cx="841375" cy="837565"/>
          </a:xfrm>
          <a:prstGeom prst="rect">
            <a:avLst/>
          </a:prstGeom>
        </p:spPr>
      </p:pic>
      <p:sp>
        <p:nvSpPr>
          <p:cNvPr id="14" name="右箭头 13"/>
          <p:cNvSpPr/>
          <p:nvPr>
            <p:custDataLst>
              <p:tags r:id="rId7"/>
            </p:custDataLst>
          </p:nvPr>
        </p:nvSpPr>
        <p:spPr>
          <a:xfrm>
            <a:off x="1794510" y="227965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0" name="图片 19"/>
          <p:cNvPicPr>
            <a:picLocks noChangeAspect="1"/>
          </p:cNvPicPr>
          <p:nvPr>
            <p:custDataLst>
              <p:tags r:id="rId8"/>
            </p:custDataLst>
          </p:nvPr>
        </p:nvPicPr>
        <p:blipFill>
          <a:blip r:embed="rId9"/>
          <a:stretch>
            <a:fillRect/>
          </a:stretch>
        </p:blipFill>
        <p:spPr>
          <a:xfrm>
            <a:off x="2410460" y="2218055"/>
            <a:ext cx="972185" cy="558165"/>
          </a:xfrm>
          <a:prstGeom prst="rect">
            <a:avLst/>
          </a:prstGeom>
        </p:spPr>
      </p:pic>
      <p:sp>
        <p:nvSpPr>
          <p:cNvPr id="21" name="文本框 20"/>
          <p:cNvSpPr txBox="1"/>
          <p:nvPr>
            <p:custDataLst>
              <p:tags r:id="rId10"/>
            </p:custDataLst>
          </p:nvPr>
        </p:nvSpPr>
        <p:spPr>
          <a:xfrm>
            <a:off x="2012315" y="2753995"/>
            <a:ext cx="2092960" cy="368300"/>
          </a:xfrm>
          <a:prstGeom prst="rect">
            <a:avLst/>
          </a:prstGeom>
          <a:noFill/>
        </p:spPr>
        <p:txBody>
          <a:bodyPr wrap="square" rtlCol="0">
            <a:spAutoFit/>
          </a:bodyPr>
          <a:p>
            <a:r>
              <a:rPr lang="zh-CN" altLang="en-US"/>
              <a:t>摩尔纹生成</a:t>
            </a:r>
            <a:r>
              <a:rPr lang="zh-CN" altLang="en-US"/>
              <a:t>模块</a:t>
            </a:r>
            <a:endParaRPr lang="zh-CN" altLang="en-US"/>
          </a:p>
        </p:txBody>
      </p:sp>
      <p:sp>
        <p:nvSpPr>
          <p:cNvPr id="22" name="右箭头 21"/>
          <p:cNvSpPr/>
          <p:nvPr>
            <p:custDataLst>
              <p:tags r:id="rId11"/>
            </p:custDataLst>
          </p:nvPr>
        </p:nvSpPr>
        <p:spPr>
          <a:xfrm>
            <a:off x="3399155" y="227965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5805170" y="1374140"/>
            <a:ext cx="6096000" cy="4864100"/>
          </a:xfrm>
          <a:prstGeom prst="rect">
            <a:avLst/>
          </a:prstGeom>
          <a:noFill/>
        </p:spPr>
        <p:txBody>
          <a:bodyPr wrap="square" rtlCol="0" anchor="t">
            <a:noAutofit/>
          </a:bodyPr>
          <a:p>
            <a:pPr marL="285750" indent="-285750">
              <a:buFont typeface="Arial" panose="020B0604020202020204" pitchFamily="34" charset="0"/>
              <a:buChar char="•"/>
            </a:pPr>
            <a:r>
              <a:rPr lang="zh-CN" altLang="en-US">
                <a:sym typeface="+mn-ea"/>
              </a:rPr>
              <a:t>采用</a:t>
            </a:r>
            <a:r>
              <a:rPr lang="zh-CN" altLang="en-US">
                <a:solidFill>
                  <a:srgbClr val="FF0000"/>
                </a:solidFill>
                <a:sym typeface="+mn-ea"/>
              </a:rPr>
              <a:t>自监督学习</a:t>
            </a:r>
            <a:r>
              <a:rPr lang="zh-CN" altLang="en-US">
                <a:sym typeface="+mn-ea"/>
              </a:rPr>
              <a:t>的方式训练网络</a:t>
            </a:r>
            <a:endParaRPr lang="zh-CN" altLang="en-US">
              <a:sym typeface="+mn-ea"/>
            </a:endParaRPr>
          </a:p>
          <a:p>
            <a:pPr marL="285750" indent="-285750">
              <a:buFont typeface="Arial" panose="020B0604020202020204" pitchFamily="34" charset="0"/>
              <a:buChar char="•"/>
            </a:pPr>
            <a:r>
              <a:rPr lang="zh-CN" altLang="en-US">
                <a:sym typeface="+mn-ea"/>
              </a:rPr>
              <a:t>把</a:t>
            </a:r>
            <a:r>
              <a:rPr lang="zh-CN" altLang="en-US">
                <a:solidFill>
                  <a:srgbClr val="FF0000"/>
                </a:solidFill>
                <a:sym typeface="+mn-ea"/>
              </a:rPr>
              <a:t>摩尔纹生成算法作为训练数据集的生成器</a:t>
            </a:r>
            <a:r>
              <a:rPr lang="zh-CN" altLang="en-US">
                <a:sym typeface="+mn-ea"/>
              </a:rPr>
              <a:t>，摩尔纹生成算法在产生数据的同时会产生对应的数据标签，以此对模型进行</a:t>
            </a:r>
            <a:r>
              <a:rPr lang="zh-CN" altLang="en-US">
                <a:sym typeface="+mn-ea"/>
              </a:rPr>
              <a:t>监督学习。</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zh-CN" altLang="en-US">
                <a:solidFill>
                  <a:srgbClr val="FF0000"/>
                </a:solidFill>
                <a:sym typeface="+mn-ea"/>
              </a:rPr>
              <a:t>强化模型注意力的</a:t>
            </a:r>
            <a:r>
              <a:rPr lang="zh-CN" altLang="en-US">
                <a:solidFill>
                  <a:srgbClr val="FF0000"/>
                </a:solidFill>
                <a:sym typeface="+mn-ea"/>
              </a:rPr>
              <a:t>关键数据增强</a:t>
            </a:r>
            <a:endParaRPr lang="zh-CN" altLang="en-US">
              <a:solidFill>
                <a:srgbClr val="FF0000"/>
              </a:solidFill>
              <a:sym typeface="+mn-ea"/>
            </a:endParaRPr>
          </a:p>
          <a:p>
            <a:pPr marL="285750" indent="-285750">
              <a:buFont typeface="Arial" panose="020B0604020202020204" pitchFamily="34" charset="0"/>
              <a:buChar char="•"/>
            </a:pPr>
            <a:r>
              <a:rPr lang="zh-CN" altLang="en-US">
                <a:sym typeface="+mn-ea"/>
              </a:rPr>
              <a:t>对于一个图片，将同时为其嵌入载密不同的水印摩尔纹并用于训练</a:t>
            </a:r>
            <a:r>
              <a:rPr lang="en-US" altLang="zh-CN">
                <a:sym typeface="+mn-ea"/>
              </a:rPr>
              <a:t>--</a:t>
            </a:r>
            <a:r>
              <a:rPr lang="zh-CN" altLang="en-US">
                <a:solidFill>
                  <a:srgbClr val="FF0000"/>
                </a:solidFill>
                <a:sym typeface="+mn-ea"/>
              </a:rPr>
              <a:t>强迫模型能够学会忽略图像的主体信息而聚焦到模型上的摩尔纹</a:t>
            </a:r>
            <a:r>
              <a:rPr lang="zh-CN" altLang="en-US">
                <a:sym typeface="+mn-ea"/>
              </a:rPr>
              <a:t>，使得模型记忆的是摩尔纹与水印信息的对应</a:t>
            </a:r>
            <a:r>
              <a:rPr lang="zh-CN" altLang="en-US">
                <a:sym typeface="+mn-ea"/>
              </a:rPr>
              <a:t>关系</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r>
              <a:rPr lang="en-US" altLang="zh-CN">
                <a:solidFill>
                  <a:srgbClr val="FF0000"/>
                </a:solidFill>
                <a:sym typeface="+mn-ea"/>
              </a:rPr>
              <a:t>FineTuning</a:t>
            </a:r>
            <a:endParaRPr lang="en-US" altLang="zh-CN">
              <a:solidFill>
                <a:srgbClr val="FF0000"/>
              </a:solidFill>
              <a:sym typeface="+mn-ea"/>
            </a:endParaRPr>
          </a:p>
          <a:p>
            <a:pPr marL="285750" indent="-285750">
              <a:buFont typeface="Arial" panose="020B0604020202020204" pitchFamily="34" charset="0"/>
              <a:buChar char="•"/>
            </a:pPr>
            <a:r>
              <a:rPr lang="zh-CN" altLang="en-US">
                <a:sym typeface="+mn-ea"/>
              </a:rPr>
              <a:t>调整学习率、更换数据集来</a:t>
            </a:r>
            <a:r>
              <a:rPr lang="zh-CN" altLang="en-US">
                <a:solidFill>
                  <a:srgbClr val="FF0000"/>
                </a:solidFill>
                <a:sym typeface="+mn-ea"/>
              </a:rPr>
              <a:t>调整模型达到极致，解决模型在极值点附近摇摆的问题</a:t>
            </a:r>
            <a:r>
              <a:rPr lang="zh-CN" altLang="en-US">
                <a:sym typeface="+mn-ea"/>
              </a:rPr>
              <a:t>（测试集</a:t>
            </a:r>
            <a:r>
              <a:rPr lang="en-US" altLang="zh-CN">
                <a:sym typeface="+mn-ea"/>
              </a:rPr>
              <a:t> 92% -&gt; 96%</a:t>
            </a:r>
            <a:r>
              <a:rPr lang="zh-CN" altLang="en-US">
                <a:sym typeface="+mn-ea"/>
              </a:rPr>
              <a:t>）</a:t>
            </a: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endParaRPr lang="zh-CN" altLang="en-US">
              <a:sym typeface="+mn-ea"/>
            </a:endParaRPr>
          </a:p>
          <a:p>
            <a:pPr marL="285750" indent="-285750">
              <a:buFont typeface="Arial" panose="020B0604020202020204" pitchFamily="34" charset="0"/>
              <a:buChar char="•"/>
            </a:pPr>
            <a:endParaRPr lang="zh-CN" altLang="en-US">
              <a:sym typeface="+mn-ea"/>
            </a:endParaRPr>
          </a:p>
        </p:txBody>
      </p:sp>
      <p:sp>
        <p:nvSpPr>
          <p:cNvPr id="9" name="文本框 8"/>
          <p:cNvSpPr txBox="1"/>
          <p:nvPr>
            <p:custDataLst>
              <p:tags r:id="rId12"/>
            </p:custDataLst>
          </p:nvPr>
        </p:nvSpPr>
        <p:spPr>
          <a:xfrm>
            <a:off x="4171950" y="805180"/>
            <a:ext cx="5927090" cy="450215"/>
          </a:xfrm>
          <a:prstGeom prst="rect">
            <a:avLst/>
          </a:prstGeom>
          <a:noFill/>
        </p:spPr>
        <p:txBody>
          <a:bodyPr wrap="square" rtlCol="0">
            <a:noAutofit/>
          </a:bodyPr>
          <a:p>
            <a:pPr algn="ctr">
              <a:defRPr/>
            </a:pPr>
            <a:r>
              <a:rPr lang="zh-CN" altLang="en-US" sz="2400" dirty="0">
                <a:solidFill>
                  <a:prstClr val="black"/>
                </a:solidFill>
                <a:latin typeface="华文楷体" panose="02010600040101010101" pitchFamily="2" charset="-122"/>
                <a:ea typeface="华文楷体" panose="02010600040101010101" pitchFamily="2" charset="-122"/>
              </a:rPr>
              <a:t>水印提取网络的</a:t>
            </a:r>
            <a:r>
              <a:rPr lang="zh-CN" altLang="en-US" sz="2400" dirty="0">
                <a:solidFill>
                  <a:prstClr val="black"/>
                </a:solidFill>
                <a:latin typeface="华文楷体" panose="02010600040101010101" pitchFamily="2" charset="-122"/>
                <a:ea typeface="华文楷体" panose="02010600040101010101" pitchFamily="2" charset="-122"/>
              </a:rPr>
              <a:t>训练</a:t>
            </a:r>
            <a:endParaRPr lang="zh-CN" altLang="en-US" sz="2400" dirty="0">
              <a:solidFill>
                <a:prstClr val="black"/>
              </a:solidFill>
              <a:latin typeface="华文楷体" panose="02010600040101010101" pitchFamily="2" charset="-122"/>
              <a:ea typeface="华文楷体" panose="02010600040101010101" pitchFamily="2" charset="-122"/>
            </a:endParaRPr>
          </a:p>
        </p:txBody>
      </p:sp>
      <p:pic>
        <p:nvPicPr>
          <p:cNvPr id="12" name="图片 11"/>
          <p:cNvPicPr>
            <a:picLocks noChangeAspect="1"/>
          </p:cNvPicPr>
          <p:nvPr>
            <p:custDataLst>
              <p:tags r:id="rId13"/>
            </p:custDataLst>
          </p:nvPr>
        </p:nvPicPr>
        <p:blipFill>
          <a:blip r:embed="rId6"/>
          <a:stretch>
            <a:fillRect/>
          </a:stretch>
        </p:blipFill>
        <p:spPr>
          <a:xfrm>
            <a:off x="924560" y="4311650"/>
            <a:ext cx="841375" cy="837565"/>
          </a:xfrm>
          <a:prstGeom prst="rect">
            <a:avLst/>
          </a:prstGeom>
        </p:spPr>
      </p:pic>
      <p:pic>
        <p:nvPicPr>
          <p:cNvPr id="15" name="图片 14"/>
          <p:cNvPicPr>
            <a:picLocks noChangeAspect="1"/>
          </p:cNvPicPr>
          <p:nvPr>
            <p:custDataLst>
              <p:tags r:id="rId14"/>
            </p:custDataLst>
          </p:nvPr>
        </p:nvPicPr>
        <p:blipFill>
          <a:blip r:embed="rId6"/>
          <a:stretch>
            <a:fillRect/>
          </a:stretch>
        </p:blipFill>
        <p:spPr>
          <a:xfrm>
            <a:off x="4019550" y="3764915"/>
            <a:ext cx="841375" cy="837565"/>
          </a:xfrm>
          <a:prstGeom prst="rect">
            <a:avLst/>
          </a:prstGeom>
        </p:spPr>
      </p:pic>
      <p:pic>
        <p:nvPicPr>
          <p:cNvPr id="18" name="图片 17"/>
          <p:cNvPicPr>
            <a:picLocks noChangeAspect="1"/>
          </p:cNvPicPr>
          <p:nvPr>
            <p:custDataLst>
              <p:tags r:id="rId15"/>
            </p:custDataLst>
          </p:nvPr>
        </p:nvPicPr>
        <p:blipFill>
          <a:blip r:embed="rId6"/>
          <a:stretch>
            <a:fillRect/>
          </a:stretch>
        </p:blipFill>
        <p:spPr>
          <a:xfrm flipH="1">
            <a:off x="2846705" y="3764915"/>
            <a:ext cx="841375" cy="837565"/>
          </a:xfrm>
          <a:prstGeom prst="rect">
            <a:avLst/>
          </a:prstGeom>
        </p:spPr>
      </p:pic>
      <p:pic>
        <p:nvPicPr>
          <p:cNvPr id="19" name="图片 18"/>
          <p:cNvPicPr>
            <a:picLocks noChangeAspect="1"/>
          </p:cNvPicPr>
          <p:nvPr>
            <p:custDataLst>
              <p:tags r:id="rId16"/>
            </p:custDataLst>
          </p:nvPr>
        </p:nvPicPr>
        <p:blipFill>
          <a:blip r:embed="rId6"/>
          <a:stretch>
            <a:fillRect/>
          </a:stretch>
        </p:blipFill>
        <p:spPr>
          <a:xfrm flipV="1">
            <a:off x="2846705" y="4602480"/>
            <a:ext cx="841375" cy="837565"/>
          </a:xfrm>
          <a:prstGeom prst="rect">
            <a:avLst/>
          </a:prstGeom>
        </p:spPr>
      </p:pic>
      <p:pic>
        <p:nvPicPr>
          <p:cNvPr id="23" name="图片 22"/>
          <p:cNvPicPr>
            <a:picLocks noChangeAspect="1"/>
          </p:cNvPicPr>
          <p:nvPr>
            <p:custDataLst>
              <p:tags r:id="rId17"/>
            </p:custDataLst>
          </p:nvPr>
        </p:nvPicPr>
        <p:blipFill>
          <a:blip r:embed="rId6"/>
          <a:stretch>
            <a:fillRect/>
          </a:stretch>
        </p:blipFill>
        <p:spPr>
          <a:xfrm rot="5400000">
            <a:off x="2846705" y="5440045"/>
            <a:ext cx="841375" cy="837565"/>
          </a:xfrm>
          <a:prstGeom prst="rect">
            <a:avLst/>
          </a:prstGeom>
        </p:spPr>
      </p:pic>
      <p:pic>
        <p:nvPicPr>
          <p:cNvPr id="24" name="图片 23"/>
          <p:cNvPicPr>
            <a:picLocks noChangeAspect="1"/>
          </p:cNvPicPr>
          <p:nvPr>
            <p:custDataLst>
              <p:tags r:id="rId18"/>
            </p:custDataLst>
          </p:nvPr>
        </p:nvPicPr>
        <p:blipFill>
          <a:blip r:embed="rId6"/>
          <a:stretch>
            <a:fillRect/>
          </a:stretch>
        </p:blipFill>
        <p:spPr>
          <a:xfrm>
            <a:off x="4019550" y="5440045"/>
            <a:ext cx="841375" cy="837565"/>
          </a:xfrm>
          <a:prstGeom prst="rect">
            <a:avLst/>
          </a:prstGeom>
        </p:spPr>
      </p:pic>
      <p:pic>
        <p:nvPicPr>
          <p:cNvPr id="26" name="图片 25"/>
          <p:cNvPicPr>
            <a:picLocks noChangeAspect="1"/>
          </p:cNvPicPr>
          <p:nvPr>
            <p:custDataLst>
              <p:tags r:id="rId19"/>
            </p:custDataLst>
          </p:nvPr>
        </p:nvPicPr>
        <p:blipFill>
          <a:blip r:embed="rId6"/>
          <a:stretch>
            <a:fillRect/>
          </a:stretch>
        </p:blipFill>
        <p:spPr>
          <a:xfrm>
            <a:off x="4019550" y="4602480"/>
            <a:ext cx="841375" cy="837565"/>
          </a:xfrm>
          <a:prstGeom prst="rect">
            <a:avLst/>
          </a:prstGeom>
        </p:spPr>
      </p:pic>
      <p:sp>
        <p:nvSpPr>
          <p:cNvPr id="29" name="右箭头 28"/>
          <p:cNvSpPr/>
          <p:nvPr>
            <p:custDataLst>
              <p:tags r:id="rId20"/>
            </p:custDataLst>
          </p:nvPr>
        </p:nvSpPr>
        <p:spPr>
          <a:xfrm rot="20160000">
            <a:off x="2005965" y="415163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0" name="右箭头 29"/>
          <p:cNvSpPr/>
          <p:nvPr>
            <p:custDataLst>
              <p:tags r:id="rId21"/>
            </p:custDataLst>
          </p:nvPr>
        </p:nvSpPr>
        <p:spPr>
          <a:xfrm rot="1800000">
            <a:off x="2006600" y="515239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32" name="文本框 31"/>
          <p:cNvSpPr txBox="1"/>
          <p:nvPr/>
        </p:nvSpPr>
        <p:spPr>
          <a:xfrm>
            <a:off x="429154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矫正与校验</a:t>
            </a: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码</a:t>
            </a:r>
            <a:endPar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33" name="文本框 32"/>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7" name="文本框 36"/>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8" name="文本框 37"/>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华文楷体" panose="02010600040101010101" pitchFamily="2" charset="-122"/>
                <a:ea typeface="华文楷体" panose="02010600040101010101" pitchFamily="2" charset="-122"/>
              </a:rPr>
              <a:t>方案总结</a:t>
            </a:r>
            <a:endParaRPr lang="zh-CN" altLang="en-US" b="1" dirty="0">
              <a:solidFill>
                <a:prstClr val="white"/>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custDataLst>
              <p:tags r:id="rId2"/>
            </p:custDataLst>
          </p:nvPr>
        </p:nvPicPr>
        <p:blipFill>
          <a:blip r:embed="rId3"/>
          <a:stretch>
            <a:fillRect/>
          </a:stretch>
        </p:blipFill>
        <p:spPr>
          <a:xfrm>
            <a:off x="2110740" y="1229360"/>
            <a:ext cx="2458085" cy="2203450"/>
          </a:xfrm>
          <a:prstGeom prst="rect">
            <a:avLst/>
          </a:prstGeom>
        </p:spPr>
      </p:pic>
      <p:pic>
        <p:nvPicPr>
          <p:cNvPr id="30" name="图片 29"/>
          <p:cNvPicPr>
            <a:picLocks noChangeAspect="1"/>
          </p:cNvPicPr>
          <p:nvPr>
            <p:custDataLst>
              <p:tags r:id="rId4"/>
            </p:custDataLst>
          </p:nvPr>
        </p:nvPicPr>
        <p:blipFill>
          <a:blip r:embed="rId5"/>
          <a:stretch>
            <a:fillRect/>
          </a:stretch>
        </p:blipFill>
        <p:spPr>
          <a:xfrm>
            <a:off x="7258685" y="1228725"/>
            <a:ext cx="2225675" cy="2205355"/>
          </a:xfrm>
          <a:prstGeom prst="rect">
            <a:avLst/>
          </a:prstGeom>
        </p:spPr>
      </p:pic>
      <p:sp>
        <p:nvSpPr>
          <p:cNvPr id="7" name="右箭头 6"/>
          <p:cNvSpPr/>
          <p:nvPr>
            <p:custDataLst>
              <p:tags r:id="rId6"/>
            </p:custDataLst>
          </p:nvPr>
        </p:nvSpPr>
        <p:spPr>
          <a:xfrm>
            <a:off x="5105400" y="2285365"/>
            <a:ext cx="1616710" cy="26797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034915" y="1917065"/>
            <a:ext cx="4064000" cy="368300"/>
          </a:xfrm>
          <a:prstGeom prst="rect">
            <a:avLst/>
          </a:prstGeom>
          <a:noFill/>
        </p:spPr>
        <p:txBody>
          <a:bodyPr wrap="square" rtlCol="0">
            <a:spAutoFit/>
          </a:bodyPr>
          <a:p>
            <a:r>
              <a:rPr lang="zh-CN" altLang="en-US"/>
              <a:t>几何失真</a:t>
            </a:r>
            <a:r>
              <a:rPr lang="zh-CN" altLang="en-US"/>
              <a:t>矫正</a:t>
            </a:r>
            <a:endParaRPr lang="zh-CN" altLang="en-US"/>
          </a:p>
        </p:txBody>
      </p:sp>
      <p:sp>
        <p:nvSpPr>
          <p:cNvPr id="8" name="文本框 7"/>
          <p:cNvSpPr txBox="1"/>
          <p:nvPr>
            <p:custDataLst>
              <p:tags r:id="rId7"/>
            </p:custDataLst>
          </p:nvPr>
        </p:nvSpPr>
        <p:spPr>
          <a:xfrm>
            <a:off x="492760" y="3509010"/>
            <a:ext cx="11009630" cy="1196340"/>
          </a:xfrm>
          <a:prstGeom prst="rect">
            <a:avLst/>
          </a:prstGeom>
          <a:noFill/>
        </p:spPr>
        <p:txBody>
          <a:bodyPr wrap="square" rtlCol="0">
            <a:noAutofit/>
          </a:bodyPr>
          <a:p>
            <a:r>
              <a:rPr lang="zh-CN" altLang="en-US">
                <a:solidFill>
                  <a:schemeClr val="tx1"/>
                </a:solidFill>
              </a:rPr>
              <a:t>目前对图像形状矫正的研究已经比较成熟，主要困难集中在图像主体与背景的划分上，由于我们暂时不考虑大规模的水印生成，我们使用传统的</a:t>
            </a:r>
            <a:r>
              <a:rPr lang="zh-CN" altLang="en-US">
                <a:solidFill>
                  <a:srgbClr val="FF0000"/>
                </a:solidFill>
              </a:rPr>
              <a:t>矩形几何矫正方法</a:t>
            </a:r>
            <a:r>
              <a:rPr lang="zh-CN" altLang="en-US">
                <a:solidFill>
                  <a:schemeClr val="tx1"/>
                </a:solidFill>
              </a:rPr>
              <a:t>，通过</a:t>
            </a:r>
            <a:r>
              <a:rPr lang="zh-CN" altLang="en-US">
                <a:solidFill>
                  <a:schemeClr val="tx1"/>
                </a:solidFill>
              </a:rPr>
              <a:t>手动在图像上确定矩形的四个端点来帮助程序确定图像主体，进而进行矫正。实验表明，通过我们的几何矫正代码能够</a:t>
            </a:r>
            <a:r>
              <a:rPr lang="zh-CN" altLang="en-US">
                <a:solidFill>
                  <a:srgbClr val="FF0000"/>
                </a:solidFill>
              </a:rPr>
              <a:t>矫正</a:t>
            </a:r>
            <a:r>
              <a:rPr lang="en-US" altLang="zh-CN">
                <a:solidFill>
                  <a:srgbClr val="FF0000"/>
                </a:solidFill>
              </a:rPr>
              <a:t>45</a:t>
            </a:r>
            <a:r>
              <a:rPr lang="zh-CN" altLang="en-US">
                <a:solidFill>
                  <a:srgbClr val="FF0000"/>
                </a:solidFill>
              </a:rPr>
              <a:t>度以内的图像形变并保持水印提取准确率不发生下降</a:t>
            </a:r>
            <a:r>
              <a:rPr lang="zh-CN" altLang="en-US">
                <a:solidFill>
                  <a:schemeClr val="tx1"/>
                </a:solidFill>
              </a:rPr>
              <a:t>。</a:t>
            </a:r>
            <a:endParaRPr lang="zh-CN" altLang="en-US">
              <a:solidFill>
                <a:schemeClr val="tx1"/>
              </a:solidFill>
            </a:endParaRPr>
          </a:p>
        </p:txBody>
      </p:sp>
      <p:sp>
        <p:nvSpPr>
          <p:cNvPr id="9" name="文本框 8"/>
          <p:cNvSpPr txBox="1"/>
          <p:nvPr>
            <p:custDataLst>
              <p:tags r:id="rId8"/>
            </p:custDataLst>
          </p:nvPr>
        </p:nvSpPr>
        <p:spPr>
          <a:xfrm>
            <a:off x="-1081405" y="845185"/>
            <a:ext cx="4843145" cy="460375"/>
          </a:xfrm>
          <a:prstGeom prst="rect">
            <a:avLst/>
          </a:prstGeom>
          <a:noFill/>
        </p:spPr>
        <p:txBody>
          <a:bodyPr wrap="square" rtlCol="0">
            <a:spAutoFit/>
          </a:bodyPr>
          <a:p>
            <a:pPr algn="ctr">
              <a:defRPr/>
            </a:pPr>
            <a:r>
              <a:rPr lang="zh-CN" altLang="en-US" sz="2400" dirty="0">
                <a:solidFill>
                  <a:prstClr val="black"/>
                </a:solidFill>
                <a:latin typeface="华文楷体" panose="02010600040101010101" pitchFamily="2" charset="-122"/>
                <a:ea typeface="华文楷体" panose="02010600040101010101" pitchFamily="2" charset="-122"/>
              </a:rPr>
              <a:t>几何形状</a:t>
            </a:r>
            <a:r>
              <a:rPr lang="zh-CN" altLang="en-US" sz="2400" dirty="0">
                <a:solidFill>
                  <a:prstClr val="black"/>
                </a:solidFill>
                <a:latin typeface="华文楷体" panose="02010600040101010101" pitchFamily="2" charset="-122"/>
                <a:ea typeface="华文楷体" panose="02010600040101010101" pitchFamily="2" charset="-122"/>
              </a:rPr>
              <a:t>矫正</a:t>
            </a:r>
            <a:endParaRPr lang="zh-CN" altLang="en-US" sz="2400" dirty="0">
              <a:solidFill>
                <a:prstClr val="black"/>
              </a:solidFill>
              <a:latin typeface="华文楷体" panose="02010600040101010101" pitchFamily="2" charset="-122"/>
              <a:ea typeface="华文楷体" panose="02010600040101010101" pitchFamily="2" charset="-122"/>
            </a:endParaRPr>
          </a:p>
        </p:txBody>
      </p:sp>
      <p:pic>
        <p:nvPicPr>
          <p:cNvPr id="14" name="图片 13"/>
          <p:cNvPicPr>
            <a:picLocks noChangeAspect="1"/>
          </p:cNvPicPr>
          <p:nvPr>
            <p:custDataLst>
              <p:tags r:id="rId9"/>
            </p:custDataLst>
          </p:nvPr>
        </p:nvPicPr>
        <p:blipFill>
          <a:blip r:embed="rId10"/>
          <a:stretch>
            <a:fillRect/>
          </a:stretch>
        </p:blipFill>
        <p:spPr>
          <a:xfrm>
            <a:off x="2886710" y="4780280"/>
            <a:ext cx="5783580" cy="1828800"/>
          </a:xfrm>
          <a:prstGeom prst="rect">
            <a:avLst/>
          </a:prstGeom>
        </p:spPr>
      </p:pic>
      <p:sp>
        <p:nvSpPr>
          <p:cNvPr id="15" name="文本框 14"/>
          <p:cNvSpPr txBox="1"/>
          <p:nvPr>
            <p:custDataLst>
              <p:tags r:id="rId11"/>
            </p:custDataLst>
          </p:nvPr>
        </p:nvSpPr>
        <p:spPr>
          <a:xfrm>
            <a:off x="-895350" y="4705350"/>
            <a:ext cx="4843145" cy="460375"/>
          </a:xfrm>
          <a:prstGeom prst="rect">
            <a:avLst/>
          </a:prstGeom>
          <a:noFill/>
        </p:spPr>
        <p:txBody>
          <a:bodyPr wrap="square" rtlCol="0">
            <a:spAutoFit/>
          </a:bodyPr>
          <a:p>
            <a:pPr algn="ctr">
              <a:defRPr/>
            </a:pPr>
            <a:r>
              <a:rPr lang="en-US" altLang="zh-CN" sz="2400" dirty="0">
                <a:solidFill>
                  <a:prstClr val="black"/>
                </a:solidFill>
                <a:latin typeface="华文楷体" panose="02010600040101010101" pitchFamily="2" charset="-122"/>
                <a:ea typeface="华文楷体" panose="02010600040101010101" pitchFamily="2" charset="-122"/>
              </a:rPr>
              <a:t>Hamming</a:t>
            </a:r>
            <a:r>
              <a:rPr lang="zh-CN" altLang="en-US" sz="2400" dirty="0">
                <a:solidFill>
                  <a:prstClr val="black"/>
                </a:solidFill>
                <a:latin typeface="华文楷体" panose="02010600040101010101" pitchFamily="2" charset="-122"/>
                <a:ea typeface="华文楷体" panose="02010600040101010101" pitchFamily="2" charset="-122"/>
              </a:rPr>
              <a:t>校验</a:t>
            </a:r>
            <a:r>
              <a:rPr lang="zh-CN" altLang="en-US" sz="2400" dirty="0">
                <a:solidFill>
                  <a:prstClr val="black"/>
                </a:solidFill>
                <a:latin typeface="华文楷体" panose="02010600040101010101" pitchFamily="2" charset="-122"/>
                <a:ea typeface="华文楷体" panose="02010600040101010101" pitchFamily="2" charset="-122"/>
              </a:rPr>
              <a:t>码</a:t>
            </a:r>
            <a:endParaRPr lang="zh-CN" altLang="en-US" sz="2400" dirty="0">
              <a:solidFill>
                <a:prstClr val="black"/>
              </a:solidFill>
              <a:latin typeface="华文楷体" panose="02010600040101010101" pitchFamily="2" charset="-122"/>
              <a:ea typeface="华文楷体" panose="02010600040101010101" pitchFamily="2" charset="-122"/>
            </a:endParaRPr>
          </a:p>
        </p:txBody>
      </p:sp>
      <p:sp>
        <p:nvSpPr>
          <p:cNvPr id="17" name="文本框 16"/>
          <p:cNvSpPr txBox="1"/>
          <p:nvPr/>
        </p:nvSpPr>
        <p:spPr>
          <a:xfrm>
            <a:off x="8863330" y="5056505"/>
            <a:ext cx="3111500" cy="1198880"/>
          </a:xfrm>
          <a:prstGeom prst="rect">
            <a:avLst/>
          </a:prstGeom>
          <a:noFill/>
        </p:spPr>
        <p:txBody>
          <a:bodyPr wrap="square" rtlCol="0">
            <a:spAutoFit/>
          </a:bodyPr>
          <a:p>
            <a:r>
              <a:rPr lang="en-US" altLang="zh-CN"/>
              <a:t>Hamming</a:t>
            </a:r>
            <a:r>
              <a:rPr lang="zh-CN" altLang="en-US"/>
              <a:t>码</a:t>
            </a:r>
            <a:r>
              <a:rPr lang="zh-CN" altLang="en-US">
                <a:solidFill>
                  <a:srgbClr val="FF0000"/>
                </a:solidFill>
              </a:rPr>
              <a:t>同时具有检错和纠错的能力</a:t>
            </a:r>
            <a:r>
              <a:rPr lang="zh-CN" altLang="en-US"/>
              <a:t>，能够弥补水印网络因为摄屏失真造成的小规模数据</a:t>
            </a:r>
            <a:r>
              <a:rPr lang="zh-CN" altLang="en-US"/>
              <a:t>丢失</a:t>
            </a: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5" name="文本框 4"/>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6" name="文本框 5"/>
          <p:cNvSpPr txBox="1"/>
          <p:nvPr/>
        </p:nvSpPr>
        <p:spPr>
          <a:xfrm>
            <a:off x="622078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a:defRPr/>
            </a:pPr>
            <a:r>
              <a:rPr lang="zh-CN" altLang="en-US" dirty="0">
                <a:solidFill>
                  <a:srgbClr val="2D4C7F"/>
                </a:solidFill>
                <a:latin typeface="华文楷体" panose="02010600040101010101" pitchFamily="2" charset="-122"/>
                <a:ea typeface="华文楷体" panose="02010600040101010101" pitchFamily="2" charset="-122"/>
              </a:rPr>
              <a:t>测试分析</a:t>
            </a:r>
            <a:endParaRPr lang="zh-CN" altLang="en-US" dirty="0">
              <a:solidFill>
                <a:srgbClr val="2D4C7F"/>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方案总结</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3" name="文本框 2"/>
          <p:cNvSpPr txBox="1"/>
          <p:nvPr/>
        </p:nvSpPr>
        <p:spPr>
          <a:xfrm>
            <a:off x="3689350" y="2888615"/>
            <a:ext cx="5888355" cy="829945"/>
          </a:xfrm>
          <a:prstGeom prst="rect">
            <a:avLst/>
          </a:prstGeom>
          <a:noFill/>
        </p:spPr>
        <p:txBody>
          <a:bodyPr wrap="square" rtlCol="0" anchor="t">
            <a:spAutoFit/>
          </a:bodyPr>
          <a:lstStyle/>
          <a:p>
            <a:r>
              <a:rPr lang="zh-CN" altLang="en-US" sz="4800" b="1" dirty="0">
                <a:latin typeface="华文楷体" panose="02010600040101010101" pitchFamily="2" charset="-122"/>
                <a:ea typeface="华文楷体" panose="02010600040101010101" pitchFamily="2" charset="-122"/>
                <a:sym typeface="+mn-ea"/>
              </a:rPr>
              <a:t>三、测试分析</a:t>
            </a:r>
            <a:endParaRPr lang="zh-CN" altLang="en-US" sz="4800" b="1" dirty="0">
              <a:latin typeface="华文楷体" panose="02010600040101010101" pitchFamily="2" charset="-122"/>
              <a:ea typeface="华文楷体" panose="02010600040101010101" pitchFamily="2" charset="-122"/>
              <a:sym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5" name="文本框 4"/>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6" name="文本框 5"/>
          <p:cNvSpPr txBox="1"/>
          <p:nvPr/>
        </p:nvSpPr>
        <p:spPr>
          <a:xfrm>
            <a:off x="622078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a:defRPr/>
            </a:pPr>
            <a:r>
              <a:rPr lang="zh-CN" altLang="en-US" dirty="0">
                <a:solidFill>
                  <a:srgbClr val="2D4C7F"/>
                </a:solidFill>
                <a:latin typeface="华文楷体" panose="02010600040101010101" pitchFamily="2" charset="-122"/>
                <a:ea typeface="华文楷体" panose="02010600040101010101" pitchFamily="2" charset="-122"/>
              </a:rPr>
              <a:t>实验</a:t>
            </a:r>
            <a:r>
              <a:rPr lang="zh-CN" altLang="en-US" dirty="0">
                <a:solidFill>
                  <a:srgbClr val="2D4C7F"/>
                </a:solidFill>
                <a:latin typeface="华文楷体" panose="02010600040101010101" pitchFamily="2" charset="-122"/>
                <a:ea typeface="华文楷体" panose="02010600040101010101" pitchFamily="2" charset="-122"/>
              </a:rPr>
              <a:t>环境</a:t>
            </a:r>
            <a:endParaRPr lang="zh-CN" altLang="en-US" dirty="0">
              <a:solidFill>
                <a:srgbClr val="2D4C7F"/>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方案总结</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32" name="文本框 31"/>
          <p:cNvSpPr txBox="1"/>
          <p:nvPr>
            <p:custDataLst>
              <p:tags r:id="rId2"/>
            </p:custDataLst>
          </p:nvPr>
        </p:nvSpPr>
        <p:spPr>
          <a:xfrm>
            <a:off x="173990" y="685800"/>
            <a:ext cx="3717290" cy="737235"/>
          </a:xfrm>
          <a:prstGeom prst="rect">
            <a:avLst/>
          </a:prstGeom>
          <a:noFill/>
        </p:spPr>
        <p:txBody>
          <a:bodyPr wrap="square" rtlCol="0">
            <a:spAutoFit/>
          </a:bodyPr>
          <a:p>
            <a:pPr algn="ctr">
              <a:lnSpc>
                <a:spcPct val="150000"/>
              </a:lnSpc>
              <a:defRPr/>
            </a:pPr>
            <a:r>
              <a:rPr lang="en-US" altLang="zh-CN" sz="2800" dirty="0">
                <a:solidFill>
                  <a:prstClr val="black"/>
                </a:solidFill>
                <a:latin typeface="华文楷体" panose="02010600040101010101" pitchFamily="2" charset="-122"/>
                <a:ea typeface="华文楷体" panose="02010600040101010101" pitchFamily="2" charset="-122"/>
              </a:rPr>
              <a:t>  </a:t>
            </a:r>
            <a:r>
              <a:rPr lang="zh-CN" altLang="en-US" sz="2800" dirty="0">
                <a:solidFill>
                  <a:prstClr val="black"/>
                </a:solidFill>
                <a:latin typeface="华文楷体" panose="02010600040101010101" pitchFamily="2" charset="-122"/>
                <a:ea typeface="华文楷体" panose="02010600040101010101" pitchFamily="2" charset="-122"/>
              </a:rPr>
              <a:t>实验环境</a:t>
            </a:r>
            <a:r>
              <a:rPr lang="zh-CN" altLang="en-US" sz="2800" dirty="0">
                <a:solidFill>
                  <a:prstClr val="black"/>
                </a:solidFill>
                <a:latin typeface="华文楷体" panose="02010600040101010101" pitchFamily="2" charset="-122"/>
                <a:ea typeface="华文楷体" panose="02010600040101010101" pitchFamily="2" charset="-122"/>
              </a:rPr>
              <a:t>与设置</a:t>
            </a:r>
            <a:endParaRPr lang="zh-CN" altLang="en-US" sz="2800" dirty="0">
              <a:solidFill>
                <a:prstClr val="black"/>
              </a:solidFill>
              <a:latin typeface="华文楷体" panose="02010600040101010101" pitchFamily="2" charset="-122"/>
              <a:ea typeface="华文楷体" panose="02010600040101010101" pitchFamily="2" charset="-122"/>
            </a:endParaRPr>
          </a:p>
        </p:txBody>
      </p:sp>
      <p:graphicFrame>
        <p:nvGraphicFramePr>
          <p:cNvPr id="12" name="表格 11"/>
          <p:cNvGraphicFramePr/>
          <p:nvPr>
            <p:custDataLst>
              <p:tags r:id="rId3"/>
            </p:custDataLst>
          </p:nvPr>
        </p:nvGraphicFramePr>
        <p:xfrm>
          <a:off x="522605" y="1775460"/>
          <a:ext cx="5056505" cy="3424555"/>
        </p:xfrm>
        <a:graphic>
          <a:graphicData uri="http://schemas.openxmlformats.org/drawingml/2006/table">
            <a:tbl>
              <a:tblPr firstRow="1" bandRow="1">
                <a:tableStyleId>{5C22544A-7EE6-4342-B048-85BDC9FD1C3A}</a:tableStyleId>
              </a:tblPr>
              <a:tblGrid>
                <a:gridCol w="1133475"/>
                <a:gridCol w="3923030"/>
              </a:tblGrid>
              <a:tr h="381000">
                <a:tc>
                  <a:txBody>
                    <a:bodyPr/>
                    <a:p>
                      <a:pPr algn="ctr">
                        <a:buNone/>
                      </a:pPr>
                      <a:r>
                        <a:rPr lang="en-US" altLang="zh-CN" b="0">
                          <a:solidFill>
                            <a:schemeClr val="tx1"/>
                          </a:solidFill>
                        </a:rPr>
                        <a:t>GPU</a:t>
                      </a:r>
                      <a:endParaRPr lang="en-US" altLang="zh-CN" b="0">
                        <a:solidFill>
                          <a:schemeClr val="tx1"/>
                        </a:solidFill>
                      </a:endParaRPr>
                    </a:p>
                  </a:txBody>
                  <a:tcPr>
                    <a:lnL>
                      <a:noFill/>
                    </a:lnL>
                    <a:lnR w="12700">
                      <a:solidFill>
                        <a:schemeClr val="tx1"/>
                      </a:solidFill>
                      <a:prstDash val="solid"/>
                    </a:lnR>
                    <a:lnT>
                      <a:noFill/>
                    </a:lnT>
                    <a:lnB w="12700">
                      <a:solidFill>
                        <a:schemeClr val="tx1"/>
                      </a:solidFill>
                      <a:prstDash val="solid"/>
                    </a:lnB>
                    <a:noFill/>
                  </a:tcPr>
                </a:tc>
                <a:tc>
                  <a:txBody>
                    <a:bodyPr/>
                    <a:p>
                      <a:pPr algn="ctr">
                        <a:buNone/>
                      </a:pPr>
                      <a:r>
                        <a:rPr lang="zh-CN" altLang="en-US" b="0">
                          <a:solidFill>
                            <a:schemeClr val="tx1"/>
                          </a:solidFill>
                        </a:rPr>
                        <a:t>RTX 3080（</a:t>
                      </a:r>
                      <a:r>
                        <a:rPr lang="en-US" altLang="zh-CN" b="0">
                          <a:solidFill>
                            <a:schemeClr val="tx1"/>
                          </a:solidFill>
                        </a:rPr>
                        <a:t>AutoDL 10GB *1</a:t>
                      </a:r>
                      <a:r>
                        <a:rPr lang="zh-CN" altLang="en-US" b="0">
                          <a:solidFill>
                            <a:schemeClr val="tx1"/>
                          </a:solidFill>
                        </a:rPr>
                        <a:t>）</a:t>
                      </a:r>
                      <a:endParaRPr lang="zh-CN" altLang="en-US" b="0">
                        <a:solidFill>
                          <a:schemeClr val="tx1"/>
                        </a:solidFill>
                      </a:endParaRPr>
                    </a:p>
                  </a:txBody>
                  <a:tcPr>
                    <a:lnL w="12700">
                      <a:solidFill>
                        <a:schemeClr val="tx1"/>
                      </a:solidFill>
                      <a:prstDash val="solid"/>
                    </a:lnL>
                    <a:lnR>
                      <a:noFill/>
                    </a:lnR>
                    <a:lnT>
                      <a:noFill/>
                    </a:lnT>
                    <a:lnB w="12700">
                      <a:solidFill>
                        <a:schemeClr val="tx1"/>
                      </a:solidFill>
                      <a:prstDash val="solid"/>
                    </a:lnB>
                    <a:noFill/>
                  </a:tcPr>
                </a:tc>
              </a:tr>
              <a:tr h="757555">
                <a:tc>
                  <a:txBody>
                    <a:bodyPr/>
                    <a:p>
                      <a:pPr algn="ctr">
                        <a:buNone/>
                      </a:pPr>
                      <a:r>
                        <a:rPr lang="en-US" altLang="zh-CN">
                          <a:solidFill>
                            <a:schemeClr val="tx1"/>
                          </a:solidFill>
                        </a:rPr>
                        <a:t>CPU</a:t>
                      </a:r>
                      <a:endParaRPr lang="zh-CN" altLang="en-US">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15</a:t>
                      </a:r>
                      <a:r>
                        <a:rPr lang="zh-CN" altLang="en-US">
                          <a:solidFill>
                            <a:schemeClr val="tx1"/>
                          </a:solidFill>
                        </a:rPr>
                        <a:t>核</a:t>
                      </a:r>
                      <a:r>
                        <a:rPr lang="en-US" altLang="zh-CN">
                          <a:solidFill>
                            <a:schemeClr val="tx1"/>
                          </a:solidFill>
                        </a:rPr>
                        <a:t> Intel(R) Xeon(R) Platinum 8358P CPU @2.60GHz</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en-US" altLang="zh-CN">
                          <a:solidFill>
                            <a:schemeClr val="tx1"/>
                          </a:solidFill>
                        </a:rPr>
                        <a:t>Memory</a:t>
                      </a:r>
                      <a:endParaRPr lang="en-US" altLang="zh-CN">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80GB</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en-US" altLang="zh-CN">
                          <a:solidFill>
                            <a:schemeClr val="tx1"/>
                          </a:solidFill>
                        </a:rPr>
                        <a:t>PyTorch</a:t>
                      </a:r>
                      <a:endParaRPr lang="en-US" altLang="zh-CN">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1.11.0</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en-US" altLang="zh-CN">
                          <a:solidFill>
                            <a:schemeClr val="tx1"/>
                          </a:solidFill>
                        </a:rPr>
                        <a:t>Python</a:t>
                      </a:r>
                      <a:endParaRPr lang="en-US" altLang="zh-CN">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3.8</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en-US" altLang="zh-CN">
                          <a:solidFill>
                            <a:schemeClr val="tx1"/>
                          </a:solidFill>
                        </a:rPr>
                        <a:t>OS</a:t>
                      </a:r>
                      <a:endParaRPr lang="en-US" altLang="zh-CN">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Ubuntu20.04</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en-US" altLang="zh-CN">
                          <a:solidFill>
                            <a:schemeClr val="tx1"/>
                          </a:solidFill>
                        </a:rPr>
                        <a:t>Cuda</a:t>
                      </a:r>
                      <a:endParaRPr lang="en-US" altLang="zh-CN">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11.3</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en-US" altLang="zh-CN">
                          <a:solidFill>
                            <a:schemeClr val="tx1"/>
                          </a:solidFill>
                        </a:rPr>
                        <a:t>Matlab</a:t>
                      </a:r>
                      <a:endParaRPr lang="en-US" altLang="zh-CN">
                        <a:solidFill>
                          <a:schemeClr val="tx1"/>
                        </a:solidFill>
                      </a:endParaRPr>
                    </a:p>
                  </a:txBody>
                  <a:tcPr>
                    <a:lnL>
                      <a:noFill/>
                    </a:lnL>
                    <a:lnR w="12700">
                      <a:solidFill>
                        <a:schemeClr val="tx1"/>
                      </a:solidFill>
                      <a:prstDash val="solid"/>
                    </a:lnR>
                    <a:lnT w="12700">
                      <a:solidFill>
                        <a:schemeClr val="tx1"/>
                      </a:solidFill>
                      <a:prstDash val="solid"/>
                    </a:lnT>
                    <a:lnB>
                      <a:noFill/>
                    </a:lnB>
                    <a:noFill/>
                  </a:tcPr>
                </a:tc>
                <a:tc>
                  <a:txBody>
                    <a:bodyPr/>
                    <a:p>
                      <a:pPr algn="ctr">
                        <a:buNone/>
                      </a:pPr>
                      <a:r>
                        <a:rPr lang="en-US" altLang="zh-CN">
                          <a:solidFill>
                            <a:schemeClr val="tx1"/>
                          </a:solidFill>
                        </a:rPr>
                        <a:t>R2022a</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a:noFill/>
                    </a:lnB>
                    <a:noFill/>
                  </a:tcPr>
                </a:tc>
              </a:tr>
            </a:tbl>
          </a:graphicData>
        </a:graphic>
      </p:graphicFrame>
      <p:graphicFrame>
        <p:nvGraphicFramePr>
          <p:cNvPr id="14" name="表格 13"/>
          <p:cNvGraphicFramePr/>
          <p:nvPr>
            <p:custDataLst>
              <p:tags r:id="rId4"/>
            </p:custDataLst>
          </p:nvPr>
        </p:nvGraphicFramePr>
        <p:xfrm>
          <a:off x="6038850" y="1775460"/>
          <a:ext cx="5056505" cy="3307080"/>
        </p:xfrm>
        <a:graphic>
          <a:graphicData uri="http://schemas.openxmlformats.org/drawingml/2006/table">
            <a:tbl>
              <a:tblPr firstRow="1" bandRow="1">
                <a:tableStyleId>{5C22544A-7EE6-4342-B048-85BDC9FD1C3A}</a:tableStyleId>
              </a:tblPr>
              <a:tblGrid>
                <a:gridCol w="1625600"/>
                <a:gridCol w="3430905"/>
              </a:tblGrid>
              <a:tr h="381000">
                <a:tc>
                  <a:txBody>
                    <a:bodyPr/>
                    <a:p>
                      <a:pPr algn="ctr">
                        <a:buNone/>
                      </a:pPr>
                      <a:r>
                        <a:rPr lang="zh-CN" altLang="en-US" b="0">
                          <a:solidFill>
                            <a:schemeClr val="tx1"/>
                          </a:solidFill>
                        </a:rPr>
                        <a:t>数据集</a:t>
                      </a:r>
                      <a:endParaRPr lang="zh-CN" altLang="en-US" b="0">
                        <a:solidFill>
                          <a:schemeClr val="tx1"/>
                        </a:solidFill>
                      </a:endParaRPr>
                    </a:p>
                  </a:txBody>
                  <a:tcPr>
                    <a:lnL>
                      <a:noFill/>
                    </a:lnL>
                    <a:lnR w="12700">
                      <a:solidFill>
                        <a:schemeClr val="tx1"/>
                      </a:solidFill>
                      <a:prstDash val="solid"/>
                    </a:lnR>
                    <a:lnT>
                      <a:noFill/>
                    </a:lnT>
                    <a:lnB w="12700">
                      <a:solidFill>
                        <a:schemeClr val="tx1"/>
                      </a:solidFill>
                      <a:prstDash val="solid"/>
                    </a:lnB>
                    <a:noFill/>
                  </a:tcPr>
                </a:tc>
                <a:tc>
                  <a:txBody>
                    <a:bodyPr/>
                    <a:p>
                      <a:pPr algn="ctr">
                        <a:buNone/>
                      </a:pPr>
                      <a:r>
                        <a:rPr lang="zh-CN" altLang="en-US" b="0">
                          <a:solidFill>
                            <a:schemeClr val="tx1"/>
                          </a:solidFill>
                        </a:rPr>
                        <a:t>自制</a:t>
                      </a:r>
                      <a:r>
                        <a:rPr lang="zh-CN" altLang="en-US" b="0">
                          <a:solidFill>
                            <a:schemeClr val="tx1"/>
                          </a:solidFill>
                        </a:rPr>
                        <a:t>数据集</a:t>
                      </a:r>
                      <a:endParaRPr lang="zh-CN" altLang="en-US" b="0">
                        <a:solidFill>
                          <a:schemeClr val="tx1"/>
                        </a:solidFill>
                      </a:endParaRPr>
                    </a:p>
                  </a:txBody>
                  <a:tcPr>
                    <a:lnL w="12700">
                      <a:solidFill>
                        <a:schemeClr val="tx1"/>
                      </a:solidFill>
                      <a:prstDash val="solid"/>
                    </a:lnL>
                    <a:lnR>
                      <a:noFill/>
                    </a:lnR>
                    <a:lnT>
                      <a:noFill/>
                    </a:lnT>
                    <a:lnB w="12700">
                      <a:solidFill>
                        <a:schemeClr val="tx1"/>
                      </a:solidFill>
                      <a:prstDash val="solid"/>
                    </a:lnB>
                    <a:noFill/>
                  </a:tcPr>
                </a:tc>
              </a:tr>
              <a:tr h="381000">
                <a:tc>
                  <a:txBody>
                    <a:bodyPr/>
                    <a:p>
                      <a:pPr algn="ctr">
                        <a:buNone/>
                      </a:pPr>
                      <a:r>
                        <a:rPr lang="zh-CN" altLang="en-US">
                          <a:solidFill>
                            <a:schemeClr val="tx1"/>
                          </a:solidFill>
                        </a:rPr>
                        <a:t>数据集</a:t>
                      </a:r>
                      <a:r>
                        <a:rPr lang="zh-CN" altLang="en-US">
                          <a:solidFill>
                            <a:schemeClr val="tx1"/>
                          </a:solidFill>
                        </a:rPr>
                        <a:t>大小</a:t>
                      </a:r>
                      <a:endParaRPr lang="zh-CN" altLang="en-US">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solidFill>
                            <a:schemeClr val="tx1"/>
                          </a:solidFill>
                        </a:rPr>
                        <a:t>2000 image</a:t>
                      </a:r>
                      <a:r>
                        <a:rPr lang="en-US">
                          <a:solidFill>
                            <a:schemeClr val="tx1"/>
                          </a:solidFill>
                        </a:rPr>
                        <a:t>s 64*64</a:t>
                      </a:r>
                      <a:endParaRPr lang="en-US">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zh-CN" altLang="en-US">
                          <a:solidFill>
                            <a:schemeClr val="tx1"/>
                          </a:solidFill>
                        </a:rPr>
                        <a:t>网络</a:t>
                      </a:r>
                      <a:r>
                        <a:rPr lang="zh-CN" altLang="en-US">
                          <a:solidFill>
                            <a:schemeClr val="tx1"/>
                          </a:solidFill>
                        </a:rPr>
                        <a:t>架构</a:t>
                      </a:r>
                      <a:endParaRPr lang="zh-CN" altLang="en-US">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zh-CN" altLang="en-US">
                          <a:solidFill>
                            <a:schemeClr val="tx1"/>
                          </a:solidFill>
                        </a:rPr>
                        <a:t>改进的</a:t>
                      </a:r>
                      <a:r>
                        <a:rPr lang="en-US" altLang="zh-CN">
                          <a:solidFill>
                            <a:schemeClr val="tx1"/>
                          </a:solidFill>
                        </a:rPr>
                        <a:t>Alexnet</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zh-CN" altLang="en-US">
                          <a:solidFill>
                            <a:schemeClr val="tx1"/>
                          </a:solidFill>
                        </a:rPr>
                        <a:t>训练</a:t>
                      </a:r>
                      <a:r>
                        <a:rPr lang="zh-CN" altLang="en-US">
                          <a:solidFill>
                            <a:schemeClr val="tx1"/>
                          </a:solidFill>
                        </a:rPr>
                        <a:t>方式</a:t>
                      </a:r>
                      <a:endParaRPr lang="zh-CN" altLang="en-US">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zh-CN" altLang="en-US">
                          <a:solidFill>
                            <a:schemeClr val="tx1"/>
                          </a:solidFill>
                        </a:rPr>
                        <a:t>自监督</a:t>
                      </a:r>
                      <a:r>
                        <a:rPr lang="zh-CN" altLang="en-US">
                          <a:solidFill>
                            <a:schemeClr val="tx1"/>
                          </a:solidFill>
                        </a:rPr>
                        <a:t>学习</a:t>
                      </a:r>
                      <a:endParaRPr lang="zh-CN" altLang="en-US">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zh-CN" altLang="en-US">
                          <a:solidFill>
                            <a:schemeClr val="tx1"/>
                          </a:solidFill>
                        </a:rPr>
                        <a:t>数据增强</a:t>
                      </a:r>
                      <a:endParaRPr lang="zh-CN" altLang="en-US">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Flip+</a:t>
                      </a:r>
                      <a:r>
                        <a:rPr lang="en-US" altLang="zh-CN">
                          <a:solidFill>
                            <a:schemeClr val="tx1"/>
                          </a:solidFill>
                        </a:rPr>
                        <a:t>Resize</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zh-CN" altLang="en-US">
                          <a:solidFill>
                            <a:schemeClr val="tx1"/>
                          </a:solidFill>
                        </a:rPr>
                        <a:t>训练</a:t>
                      </a:r>
                      <a:r>
                        <a:rPr lang="en-US" altLang="zh-CN">
                          <a:solidFill>
                            <a:schemeClr val="tx1"/>
                          </a:solidFill>
                        </a:rPr>
                        <a:t>epoch</a:t>
                      </a:r>
                      <a:endParaRPr lang="en-US" altLang="zh-CN">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200+200</a:t>
                      </a:r>
                      <a:r>
                        <a:rPr lang="en-US" altLang="zh-CN">
                          <a:solidFill>
                            <a:schemeClr val="tx1"/>
                          </a:solidFill>
                        </a:rPr>
                        <a:t>Finetun</a:t>
                      </a:r>
                      <a:r>
                        <a:rPr lang="en-US" altLang="zh-CN">
                          <a:solidFill>
                            <a:schemeClr val="tx1"/>
                          </a:solidFill>
                        </a:rPr>
                        <a:t>ing</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en-US" altLang="zh-CN">
                          <a:solidFill>
                            <a:schemeClr val="tx1"/>
                          </a:solidFill>
                        </a:rPr>
                        <a:t>learning </a:t>
                      </a:r>
                      <a:r>
                        <a:rPr lang="en-US" altLang="zh-CN">
                          <a:solidFill>
                            <a:schemeClr val="tx1"/>
                          </a:solidFill>
                        </a:rPr>
                        <a:t>rate</a:t>
                      </a:r>
                      <a:endParaRPr lang="en-US" altLang="zh-CN">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1e-4</a:t>
                      </a:r>
                      <a:r>
                        <a:rPr lang="zh-CN" altLang="en-US">
                          <a:solidFill>
                            <a:schemeClr val="tx1"/>
                          </a:solidFill>
                        </a:rPr>
                        <a:t>（</a:t>
                      </a:r>
                      <a:r>
                        <a:rPr lang="en-US" altLang="zh-CN">
                          <a:solidFill>
                            <a:schemeClr val="tx1"/>
                          </a:solidFill>
                        </a:rPr>
                        <a:t>Finetuning1e-6</a:t>
                      </a:r>
                      <a:r>
                        <a:rPr lang="zh-CN" altLang="en-US">
                          <a:solidFill>
                            <a:schemeClr val="tx1"/>
                          </a:solidFill>
                        </a:rPr>
                        <a:t>）</a:t>
                      </a:r>
                      <a:endParaRPr lang="zh-CN" altLang="en-US">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zh-CN" altLang="en-US">
                          <a:solidFill>
                            <a:schemeClr val="tx1"/>
                          </a:solidFill>
                        </a:rPr>
                        <a:t>网络</a:t>
                      </a:r>
                      <a:r>
                        <a:rPr lang="zh-CN" altLang="en-US">
                          <a:solidFill>
                            <a:schemeClr val="tx1"/>
                          </a:solidFill>
                        </a:rPr>
                        <a:t>预训练</a:t>
                      </a:r>
                      <a:endParaRPr lang="zh-CN" altLang="en-US">
                        <a:solidFill>
                          <a:schemeClr val="tx1"/>
                        </a:solidFill>
                      </a:endParaRPr>
                    </a:p>
                  </a:txBody>
                  <a:tcPr>
                    <a:lnL>
                      <a:noFill/>
                    </a:lnL>
                    <a:lnR w="12700">
                      <a:solidFill>
                        <a:schemeClr val="tx1"/>
                      </a:solidFill>
                      <a:prstDash val="solid"/>
                    </a:lnR>
                    <a:lnT w="12700">
                      <a:solidFill>
                        <a:schemeClr val="tx1"/>
                      </a:solidFill>
                      <a:prstDash val="solid"/>
                    </a:lnT>
                    <a:lnB>
                      <a:noFill/>
                    </a:lnB>
                    <a:noFill/>
                  </a:tcPr>
                </a:tc>
                <a:tc>
                  <a:txBody>
                    <a:bodyPr/>
                    <a:p>
                      <a:pPr algn="ctr">
                        <a:buNone/>
                      </a:pPr>
                      <a:r>
                        <a:rPr lang="zh-CN" altLang="en-US">
                          <a:solidFill>
                            <a:schemeClr val="tx1"/>
                          </a:solidFill>
                        </a:rPr>
                        <a:t>无</a:t>
                      </a:r>
                      <a:endParaRPr lang="zh-CN" altLang="en-US">
                        <a:solidFill>
                          <a:schemeClr val="tx1"/>
                        </a:solidFill>
                      </a:endParaRPr>
                    </a:p>
                  </a:txBody>
                  <a:tcPr>
                    <a:lnL w="12700">
                      <a:solidFill>
                        <a:schemeClr val="tx1"/>
                      </a:solidFill>
                      <a:prstDash val="solid"/>
                    </a:lnL>
                    <a:lnR>
                      <a:noFill/>
                    </a:lnR>
                    <a:lnT w="12700">
                      <a:solidFill>
                        <a:schemeClr val="tx1"/>
                      </a:solidFill>
                      <a:prstDash val="solid"/>
                    </a:lnT>
                    <a:lnB>
                      <a:noFill/>
                    </a:lnB>
                    <a:noFill/>
                  </a:tcPr>
                </a:tc>
              </a:tr>
            </a:tbl>
          </a:graphicData>
        </a:graphic>
      </p:graphicFrame>
    </p:spTree>
  </p:cSld>
  <p:clrMapOvr>
    <a:masterClrMapping/>
  </p:clrMapOvr>
  <p:timing>
    <p:tnLst>
      <p:par>
        <p:cTn id="1" dur="indefinite" restart="never" nodeType="tmRoot"/>
      </p:par>
    </p:tnLst>
    <p:bldLst>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5" name="文本框 4"/>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6" name="文本框 5"/>
          <p:cNvSpPr txBox="1"/>
          <p:nvPr/>
        </p:nvSpPr>
        <p:spPr>
          <a:xfrm>
            <a:off x="622078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a:defRPr/>
            </a:pPr>
            <a:r>
              <a:rPr lang="zh-CN" altLang="en-US" dirty="0">
                <a:solidFill>
                  <a:srgbClr val="2D4C7F"/>
                </a:solidFill>
                <a:latin typeface="华文楷体" panose="02010600040101010101" pitchFamily="2" charset="-122"/>
                <a:ea typeface="华文楷体" panose="02010600040101010101" pitchFamily="2" charset="-122"/>
              </a:rPr>
              <a:t>性能测试</a:t>
            </a:r>
            <a:endParaRPr lang="zh-CN" altLang="en-US" dirty="0">
              <a:solidFill>
                <a:srgbClr val="2D4C7F"/>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方案总结</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9714"/>
            <a:ext cx="1926150" cy="1466443"/>
          </a:xfrm>
          <a:prstGeom prst="rect">
            <a:avLst/>
          </a:prstGeom>
        </p:spPr>
      </p:pic>
      <p:sp>
        <p:nvSpPr>
          <p:cNvPr id="32" name="文本框 31"/>
          <p:cNvSpPr txBox="1"/>
          <p:nvPr/>
        </p:nvSpPr>
        <p:spPr>
          <a:xfrm>
            <a:off x="630555" y="728345"/>
            <a:ext cx="2026285" cy="737235"/>
          </a:xfrm>
          <a:prstGeom prst="rect">
            <a:avLst/>
          </a:prstGeom>
          <a:noFill/>
        </p:spPr>
        <p:txBody>
          <a:bodyPr wrap="square" rtlCol="0">
            <a:spAutoFit/>
          </a:bodyPr>
          <a:lstStyle/>
          <a:p>
            <a:pPr algn="ctr">
              <a:lnSpc>
                <a:spcPct val="150000"/>
              </a:lnSpc>
              <a:defRPr/>
            </a:pPr>
            <a:r>
              <a:rPr lang="zh-CN" altLang="en-US" sz="2800" dirty="0">
                <a:solidFill>
                  <a:prstClr val="black"/>
                </a:solidFill>
                <a:latin typeface="华文楷体" panose="02010600040101010101" pitchFamily="2" charset="-122"/>
                <a:ea typeface="华文楷体" panose="02010600040101010101" pitchFamily="2" charset="-122"/>
              </a:rPr>
              <a:t>性能测试</a:t>
            </a:r>
            <a:endParaRPr lang="zh-CN" altLang="en-US" dirty="0">
              <a:solidFill>
                <a:prstClr val="black"/>
              </a:solidFill>
              <a:latin typeface="华文楷体" panose="02010600040101010101" pitchFamily="2" charset="-122"/>
              <a:ea typeface="华文楷体" panose="02010600040101010101" pitchFamily="2" charset="-122"/>
            </a:endParaRPr>
          </a:p>
        </p:txBody>
      </p:sp>
      <p:graphicFrame>
        <p:nvGraphicFramePr>
          <p:cNvPr id="15" name="表格 14"/>
          <p:cNvGraphicFramePr/>
          <p:nvPr>
            <p:custDataLst>
              <p:tags r:id="rId2"/>
            </p:custDataLst>
          </p:nvPr>
        </p:nvGraphicFramePr>
        <p:xfrm>
          <a:off x="426720" y="1508125"/>
          <a:ext cx="11468735" cy="2357120"/>
        </p:xfrm>
        <a:graphic>
          <a:graphicData uri="http://schemas.openxmlformats.org/drawingml/2006/table">
            <a:tbl>
              <a:tblPr firstRow="1" bandRow="1">
                <a:tableStyleId>{5C22544A-7EE6-4342-B048-85BDC9FD1C3A}</a:tableStyleId>
              </a:tblPr>
              <a:tblGrid>
                <a:gridCol w="2320925"/>
                <a:gridCol w="1833245"/>
                <a:gridCol w="1499870"/>
                <a:gridCol w="1991995"/>
                <a:gridCol w="1910715"/>
                <a:gridCol w="1911985"/>
              </a:tblGrid>
              <a:tr h="383540">
                <a:tc>
                  <a:txBody>
                    <a:bodyPr/>
                    <a:p>
                      <a:pPr algn="ctr">
                        <a:buNone/>
                      </a:pPr>
                      <a:r>
                        <a:rPr lang="zh-CN" altLang="en-US">
                          <a:solidFill>
                            <a:schemeClr val="tx1"/>
                          </a:solidFill>
                        </a:rPr>
                        <a:t>工作流程</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2">
                  <a:txBody>
                    <a:bodyPr/>
                    <a:p>
                      <a:pPr algn="ctr">
                        <a:buNone/>
                      </a:pPr>
                      <a:r>
                        <a:rPr lang="zh-CN" altLang="en-US">
                          <a:solidFill>
                            <a:schemeClr val="tx1"/>
                          </a:solidFill>
                        </a:rPr>
                        <a:t>摄屏水印嵌入</a:t>
                      </a:r>
                      <a:r>
                        <a:rPr lang="zh-CN" altLang="en-US">
                          <a:solidFill>
                            <a:schemeClr val="tx1"/>
                          </a:solidFill>
                        </a:rPr>
                        <a:t>流程</a:t>
                      </a:r>
                      <a:endParaRPr lang="zh-CN" altLang="en-US">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gridSpan="3">
                  <a:txBody>
                    <a:bodyPr/>
                    <a:p>
                      <a:pPr algn="ctr">
                        <a:buNone/>
                      </a:pPr>
                      <a:r>
                        <a:rPr lang="zh-CN" altLang="en-US" b="1">
                          <a:solidFill>
                            <a:schemeClr val="tx1"/>
                          </a:solidFill>
                        </a:rPr>
                        <a:t>摄屏水印提取流程</a:t>
                      </a:r>
                      <a:endParaRPr lang="zh-CN" altLang="en-US" b="1">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hMerge="1">
                  <a:tcPr>
                    <a:lnR w="12700" cmpd="sng">
                      <a:solidFill>
                        <a:schemeClr val="tx1"/>
                      </a:solidFill>
                      <a:prstDash val="solid"/>
                    </a:lnR>
                    <a:lnT w="12700" cmpd="sng">
                      <a:solidFill>
                        <a:schemeClr val="tx1"/>
                      </a:solidFill>
                      <a:prstDash val="solid"/>
                    </a:lnT>
                    <a:lnB w="12700" cmpd="sng">
                      <a:solidFill>
                        <a:schemeClr val="tx1"/>
                      </a:solidFill>
                      <a:prstDash val="solid"/>
                    </a:lnB>
                  </a:tcPr>
                </a:tc>
              </a:tr>
              <a:tr h="918210">
                <a:tc>
                  <a:txBody>
                    <a:bodyPr/>
                    <a:p>
                      <a:pPr algn="ctr">
                        <a:buNone/>
                      </a:pPr>
                      <a:r>
                        <a:rPr lang="zh-CN" altLang="en-US"/>
                        <a:t>子流程</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t>水印信息生成摩尔纹并嵌入</a:t>
                      </a:r>
                      <a:r>
                        <a:rPr lang="zh-CN" altLang="en-US"/>
                        <a:t>图像</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t>生成</a:t>
                      </a:r>
                      <a:r>
                        <a:rPr lang="zh-CN" altLang="en-US"/>
                        <a:t>水印校验</a:t>
                      </a:r>
                      <a:r>
                        <a:rPr lang="zh-CN" altLang="en-US"/>
                        <a:t>码</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t>图像几何失真、摩尔失真</a:t>
                      </a:r>
                      <a:r>
                        <a:rPr lang="zh-CN" altLang="en-US"/>
                        <a:t>矫正</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t>  水印提取网络提取水印</a:t>
                      </a:r>
                      <a:r>
                        <a:rPr lang="zh-CN" altLang="en-US"/>
                        <a:t>信息</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t>水印信息</a:t>
                      </a:r>
                      <a:r>
                        <a:rPr lang="zh-CN" altLang="en-US"/>
                        <a:t>校验</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383540">
                <a:tc>
                  <a:txBody>
                    <a:bodyPr/>
                    <a:p>
                      <a:pPr algn="ctr">
                        <a:buNone/>
                      </a:pPr>
                      <a:r>
                        <a:rPr lang="zh-CN" altLang="en-US" dirty="0"/>
                        <a:t>系统部署</a:t>
                      </a:r>
                      <a:endParaRPr lang="zh-CN" altLang="en-US" dirty="0"/>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t> </a:t>
                      </a:r>
                      <a:r>
                        <a:rPr lang="en-US" altLang="zh-CN"/>
                        <a:t>PC</a:t>
                      </a:r>
                      <a:r>
                        <a:rPr lang="zh-CN" altLang="en-US"/>
                        <a:t>端</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t> </a:t>
                      </a:r>
                      <a:r>
                        <a:rPr lang="zh-CN" altLang="en-US" sz="1800">
                          <a:sym typeface="+mn-ea"/>
                        </a:rPr>
                        <a:t> 服务器端</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t> </a:t>
                      </a:r>
                      <a:r>
                        <a:rPr lang="en-US" altLang="zh-CN"/>
                        <a:t>PC</a:t>
                      </a:r>
                      <a:r>
                        <a:rPr lang="zh-CN" altLang="en-US"/>
                        <a:t>端</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t> 服务器端</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t>  服务器</a:t>
                      </a:r>
                      <a:r>
                        <a:rPr lang="zh-CN" altLang="en-US"/>
                        <a:t>端</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671830">
                <a:tc>
                  <a:txBody>
                    <a:bodyPr/>
                    <a:p>
                      <a:pPr algn="ctr">
                        <a:buNone/>
                      </a:pPr>
                      <a:r>
                        <a:rPr lang="zh-CN" altLang="en-US"/>
                        <a:t>平均运行时间</a:t>
                      </a:r>
                      <a:endParaRPr lang="zh-CN" altLang="en-US"/>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dirty="0">
                          <a:solidFill>
                            <a:schemeClr val="tx1"/>
                          </a:solidFill>
                        </a:rPr>
                        <a:t>0.0011s/bit</a:t>
                      </a:r>
                      <a:endParaRPr lang="en-US" altLang="zh-CN" dirty="0">
                        <a:solidFill>
                          <a:schemeClr val="tx1"/>
                        </a:solidFill>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a:t>0.0003s/4</a:t>
                      </a:r>
                      <a:r>
                        <a:rPr lang="en-US" altLang="zh-CN"/>
                        <a:t>bit</a:t>
                      </a:r>
                      <a:endParaRPr lang="en-US" altLang="zh-CN"/>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dirty="0"/>
                        <a:t>0.780</a:t>
                      </a:r>
                      <a:r>
                        <a:rPr lang="zh-CN" altLang="en-US" dirty="0"/>
                        <a:t>秒</a:t>
                      </a:r>
                      <a:endParaRPr lang="zh-CN" altLang="en-US" dirty="0"/>
                    </a:p>
                  </a:txBody>
                  <a:tcPr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dirty="0"/>
                        <a:t>0.3s/bit</a:t>
                      </a:r>
                      <a:endParaRPr lang="zh-CN" altLang="en-US" dirty="0"/>
                    </a:p>
                  </a:txBody>
                  <a:tcPr anchor="ctr" anchorCtr="1">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en-US" altLang="zh-CN" dirty="0"/>
                        <a:t>0.0001</a:t>
                      </a:r>
                      <a:r>
                        <a:rPr lang="en-US" altLang="zh-CN" dirty="0"/>
                        <a:t>s/4bit</a:t>
                      </a:r>
                      <a:endParaRPr lang="en-US" altLang="zh-CN" dirty="0"/>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
        <p:nvSpPr>
          <p:cNvPr id="14" name="圆角矩形 13"/>
          <p:cNvSpPr/>
          <p:nvPr>
            <p:custDataLst>
              <p:tags r:id="rId3"/>
            </p:custDataLst>
          </p:nvPr>
        </p:nvSpPr>
        <p:spPr>
          <a:xfrm>
            <a:off x="2817495" y="3328670"/>
            <a:ext cx="1720215" cy="424180"/>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aphicFrame>
        <p:nvGraphicFramePr>
          <p:cNvPr id="9" name="表格 8"/>
          <p:cNvGraphicFramePr/>
          <p:nvPr>
            <p:custDataLst>
              <p:tags r:id="rId4"/>
            </p:custDataLst>
          </p:nvPr>
        </p:nvGraphicFramePr>
        <p:xfrm>
          <a:off x="1379220" y="4023360"/>
          <a:ext cx="9006205" cy="2667000"/>
        </p:xfrm>
        <a:graphic>
          <a:graphicData uri="http://schemas.openxmlformats.org/drawingml/2006/table">
            <a:tbl>
              <a:tblPr firstRow="1" bandRow="1">
                <a:tableStyleId>{5C22544A-7EE6-4342-B048-85BDC9FD1C3A}</a:tableStyleId>
              </a:tblPr>
              <a:tblGrid>
                <a:gridCol w="3605530"/>
                <a:gridCol w="5400675"/>
              </a:tblGrid>
              <a:tr h="381000">
                <a:tc>
                  <a:txBody>
                    <a:bodyPr/>
                    <a:p>
                      <a:pPr algn="ctr">
                        <a:buNone/>
                      </a:pPr>
                      <a:r>
                        <a:rPr lang="zh-CN" altLang="en-US" b="0">
                          <a:solidFill>
                            <a:schemeClr val="tx1"/>
                          </a:solidFill>
                        </a:rPr>
                        <a:t>嵌入</a:t>
                      </a:r>
                      <a:r>
                        <a:rPr lang="zh-CN" altLang="en-US" b="0">
                          <a:solidFill>
                            <a:schemeClr val="tx1"/>
                          </a:solidFill>
                        </a:rPr>
                        <a:t>容量</a:t>
                      </a:r>
                      <a:endParaRPr lang="zh-CN" altLang="en-US" b="0">
                        <a:solidFill>
                          <a:schemeClr val="tx1"/>
                        </a:solidFill>
                      </a:endParaRPr>
                    </a:p>
                  </a:txBody>
                  <a:tcPr>
                    <a:lnL>
                      <a:noFill/>
                    </a:lnL>
                    <a:lnR w="12700">
                      <a:solidFill>
                        <a:schemeClr val="tx1"/>
                      </a:solidFill>
                      <a:prstDash val="solid"/>
                    </a:lnR>
                    <a:lnT>
                      <a:noFill/>
                    </a:lnT>
                    <a:lnB w="12700">
                      <a:solidFill>
                        <a:schemeClr val="tx1"/>
                      </a:solidFill>
                      <a:prstDash val="solid"/>
                    </a:lnB>
                    <a:noFill/>
                  </a:tcPr>
                </a:tc>
                <a:tc>
                  <a:txBody>
                    <a:bodyPr/>
                    <a:p>
                      <a:pPr algn="ctr">
                        <a:buNone/>
                      </a:pPr>
                      <a:r>
                        <a:rPr lang="en-US" altLang="zh-CN" b="0">
                          <a:solidFill>
                            <a:schemeClr val="tx1"/>
                          </a:solidFill>
                        </a:rPr>
                        <a:t>64*64*N per bit</a:t>
                      </a:r>
                      <a:r>
                        <a:rPr lang="zh-CN" altLang="en-US" b="0">
                          <a:solidFill>
                            <a:schemeClr val="tx1"/>
                          </a:solidFill>
                        </a:rPr>
                        <a:t>（</a:t>
                      </a:r>
                      <a:r>
                        <a:rPr lang="en-US" altLang="zh-CN" b="0">
                          <a:solidFill>
                            <a:schemeClr val="tx1"/>
                          </a:solidFill>
                        </a:rPr>
                        <a:t>N</a:t>
                      </a:r>
                      <a:r>
                        <a:rPr lang="zh-CN" altLang="en-US" b="0">
                          <a:solidFill>
                            <a:schemeClr val="tx1"/>
                          </a:solidFill>
                        </a:rPr>
                        <a:t>是可控冗余参数，推荐</a:t>
                      </a:r>
                      <a:r>
                        <a:rPr lang="en-US" altLang="zh-CN" b="0">
                          <a:solidFill>
                            <a:schemeClr val="tx1"/>
                          </a:solidFill>
                        </a:rPr>
                        <a:t>N=8</a:t>
                      </a:r>
                      <a:r>
                        <a:rPr lang="zh-CN" altLang="en-US" b="0">
                          <a:solidFill>
                            <a:schemeClr val="tx1"/>
                          </a:solidFill>
                        </a:rPr>
                        <a:t>）</a:t>
                      </a:r>
                      <a:endParaRPr lang="zh-CN" altLang="en-US" b="0">
                        <a:solidFill>
                          <a:schemeClr val="tx1"/>
                        </a:solidFill>
                      </a:endParaRPr>
                    </a:p>
                  </a:txBody>
                  <a:tcPr>
                    <a:lnL w="12700">
                      <a:solidFill>
                        <a:schemeClr val="tx1"/>
                      </a:solidFill>
                      <a:prstDash val="solid"/>
                    </a:lnL>
                    <a:lnR>
                      <a:noFill/>
                    </a:lnR>
                    <a:lnT>
                      <a:noFill/>
                    </a:lnT>
                    <a:lnB w="12700">
                      <a:solidFill>
                        <a:schemeClr val="tx1"/>
                      </a:solidFill>
                      <a:prstDash val="solid"/>
                    </a:lnB>
                    <a:noFill/>
                  </a:tcPr>
                </a:tc>
              </a:tr>
              <a:tr h="381000">
                <a:tc>
                  <a:txBody>
                    <a:bodyPr/>
                    <a:p>
                      <a:pPr algn="ctr">
                        <a:buNone/>
                      </a:pPr>
                      <a:r>
                        <a:rPr lang="en-US" altLang="zh-CN">
                          <a:solidFill>
                            <a:schemeClr val="tx1"/>
                          </a:solidFill>
                        </a:rPr>
                        <a:t>vote</a:t>
                      </a:r>
                      <a:r>
                        <a:rPr lang="zh-CN" altLang="en-US">
                          <a:solidFill>
                            <a:schemeClr val="tx1"/>
                          </a:solidFill>
                        </a:rPr>
                        <a:t>方案提取</a:t>
                      </a:r>
                      <a:r>
                        <a:rPr lang="zh-CN" altLang="en-US">
                          <a:solidFill>
                            <a:schemeClr val="tx1"/>
                          </a:solidFill>
                        </a:rPr>
                        <a:t>准确率</a:t>
                      </a:r>
                      <a:endParaRPr lang="zh-CN" altLang="en-US">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83.33%</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en-US" altLang="zh-CN" sz="1800">
                          <a:solidFill>
                            <a:schemeClr val="tx1"/>
                          </a:solidFill>
                          <a:sym typeface="+mn-ea"/>
                        </a:rPr>
                        <a:t>vote</a:t>
                      </a:r>
                      <a:r>
                        <a:rPr lang="zh-CN" altLang="en-US" sz="1800">
                          <a:solidFill>
                            <a:schemeClr val="tx1"/>
                          </a:solidFill>
                          <a:sym typeface="+mn-ea"/>
                        </a:rPr>
                        <a:t>方案提取准确率（校验</a:t>
                      </a:r>
                      <a:r>
                        <a:rPr lang="zh-CN" altLang="en-US" sz="1800">
                          <a:solidFill>
                            <a:schemeClr val="tx1"/>
                          </a:solidFill>
                          <a:sym typeface="+mn-ea"/>
                        </a:rPr>
                        <a:t>）</a:t>
                      </a:r>
                      <a:endParaRPr lang="zh-CN" altLang="en-US">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a:t>
                      </a:r>
                      <a:r>
                        <a:rPr lang="zh-CN" altLang="en-US">
                          <a:solidFill>
                            <a:schemeClr val="tx1"/>
                          </a:solidFill>
                        </a:rPr>
                        <a:t>（</a:t>
                      </a:r>
                      <a:r>
                        <a:rPr lang="en-US" altLang="zh-CN">
                          <a:solidFill>
                            <a:schemeClr val="tx1"/>
                          </a:solidFill>
                        </a:rPr>
                        <a:t>vote</a:t>
                      </a:r>
                      <a:r>
                        <a:rPr lang="zh-CN" altLang="en-US">
                          <a:solidFill>
                            <a:schemeClr val="tx1"/>
                          </a:solidFill>
                        </a:rPr>
                        <a:t>已</a:t>
                      </a:r>
                      <a:r>
                        <a:rPr lang="zh-CN" altLang="en-US">
                          <a:solidFill>
                            <a:schemeClr val="tx1"/>
                          </a:solidFill>
                        </a:rPr>
                        <a:t>抛弃）</a:t>
                      </a:r>
                      <a:endParaRPr lang="zh-CN" altLang="en-US">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en-US" sz="1800">
                          <a:solidFill>
                            <a:schemeClr val="tx1"/>
                          </a:solidFill>
                          <a:sym typeface="+mn-ea"/>
                        </a:rPr>
                        <a:t>poss</a:t>
                      </a:r>
                      <a:r>
                        <a:rPr lang="zh-CN" altLang="en-US" sz="1800">
                          <a:solidFill>
                            <a:schemeClr val="tx1"/>
                          </a:solidFill>
                          <a:sym typeface="+mn-ea"/>
                        </a:rPr>
                        <a:t>方案提取准确率</a:t>
                      </a:r>
                      <a:endParaRPr lang="zh-CN" altLang="en-US" sz="1800">
                        <a:solidFill>
                          <a:schemeClr val="tx1"/>
                        </a:solidFill>
                        <a:sym typeface="+mn-ea"/>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91.67%</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en-US" sz="1800">
                          <a:solidFill>
                            <a:schemeClr val="tx1"/>
                          </a:solidFill>
                          <a:sym typeface="+mn-ea"/>
                        </a:rPr>
                        <a:t>poss</a:t>
                      </a:r>
                      <a:r>
                        <a:rPr lang="zh-CN" altLang="en-US" sz="1800">
                          <a:solidFill>
                            <a:schemeClr val="tx1"/>
                          </a:solidFill>
                          <a:sym typeface="+mn-ea"/>
                        </a:rPr>
                        <a:t>方案提取准确率（校验）</a:t>
                      </a:r>
                      <a:endParaRPr lang="zh-CN" altLang="en-US">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100%</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zh-CN" altLang="en-US">
                          <a:solidFill>
                            <a:schemeClr val="tx1"/>
                          </a:solidFill>
                        </a:rPr>
                        <a:t>倾斜</a:t>
                      </a:r>
                      <a:r>
                        <a:rPr lang="en-US" altLang="zh-CN">
                          <a:solidFill>
                            <a:schemeClr val="tx1"/>
                          </a:solidFill>
                        </a:rPr>
                        <a:t>45</a:t>
                      </a:r>
                      <a:r>
                        <a:rPr lang="zh-CN" altLang="en-US">
                          <a:solidFill>
                            <a:srgbClr val="FF0000"/>
                          </a:solidFill>
                        </a:rPr>
                        <a:t>以内</a:t>
                      </a:r>
                      <a:r>
                        <a:rPr lang="zh-CN" altLang="en-US">
                          <a:solidFill>
                            <a:schemeClr val="tx1"/>
                          </a:solidFill>
                        </a:rPr>
                        <a:t>提取准确率（</a:t>
                      </a:r>
                      <a:r>
                        <a:rPr lang="zh-CN" altLang="en-US">
                          <a:solidFill>
                            <a:schemeClr val="tx1"/>
                          </a:solidFill>
                        </a:rPr>
                        <a:t>同上）</a:t>
                      </a:r>
                      <a:endParaRPr lang="zh-CN" altLang="en-US">
                        <a:solidFill>
                          <a:schemeClr val="tx1"/>
                        </a:solidFill>
                      </a:endParaRPr>
                    </a:p>
                  </a:txBody>
                  <a:tcPr>
                    <a:lnL>
                      <a:noFill/>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buNone/>
                      </a:pPr>
                      <a:r>
                        <a:rPr lang="en-US" altLang="zh-CN">
                          <a:solidFill>
                            <a:schemeClr val="tx1"/>
                          </a:solidFill>
                        </a:rPr>
                        <a:t>100%</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w="12700">
                      <a:solidFill>
                        <a:schemeClr val="tx1"/>
                      </a:solidFill>
                      <a:prstDash val="solid"/>
                    </a:lnB>
                    <a:noFill/>
                  </a:tcPr>
                </a:tc>
              </a:tr>
              <a:tr h="381000">
                <a:tc>
                  <a:txBody>
                    <a:bodyPr/>
                    <a:p>
                      <a:pPr algn="ctr">
                        <a:buNone/>
                      </a:pPr>
                      <a:r>
                        <a:rPr lang="zh-CN" altLang="en-US">
                          <a:solidFill>
                            <a:schemeClr val="tx1"/>
                          </a:solidFill>
                        </a:rPr>
                        <a:t>裁剪</a:t>
                      </a:r>
                      <a:r>
                        <a:rPr lang="en-US" altLang="zh-CN">
                          <a:solidFill>
                            <a:schemeClr val="tx1"/>
                          </a:solidFill>
                        </a:rPr>
                        <a:t>20%</a:t>
                      </a:r>
                      <a:r>
                        <a:rPr lang="zh-CN" altLang="en-US">
                          <a:solidFill>
                            <a:srgbClr val="FF0000"/>
                          </a:solidFill>
                        </a:rPr>
                        <a:t>以内</a:t>
                      </a:r>
                      <a:r>
                        <a:rPr lang="zh-CN" altLang="en-US">
                          <a:solidFill>
                            <a:schemeClr val="tx1"/>
                          </a:solidFill>
                        </a:rPr>
                        <a:t>提取准确率（</a:t>
                      </a:r>
                      <a:r>
                        <a:rPr lang="zh-CN" altLang="en-US">
                          <a:solidFill>
                            <a:schemeClr val="tx1"/>
                          </a:solidFill>
                        </a:rPr>
                        <a:t>同上）</a:t>
                      </a:r>
                      <a:endParaRPr lang="zh-CN" altLang="en-US">
                        <a:solidFill>
                          <a:schemeClr val="tx1"/>
                        </a:solidFill>
                      </a:endParaRPr>
                    </a:p>
                  </a:txBody>
                  <a:tcPr>
                    <a:lnL>
                      <a:noFill/>
                    </a:lnL>
                    <a:lnR w="12700">
                      <a:solidFill>
                        <a:schemeClr val="tx1"/>
                      </a:solidFill>
                      <a:prstDash val="solid"/>
                    </a:lnR>
                    <a:lnT w="12700">
                      <a:solidFill>
                        <a:schemeClr val="tx1"/>
                      </a:solidFill>
                      <a:prstDash val="solid"/>
                    </a:lnT>
                    <a:lnB>
                      <a:noFill/>
                    </a:lnB>
                    <a:noFill/>
                  </a:tcPr>
                </a:tc>
                <a:tc>
                  <a:txBody>
                    <a:bodyPr/>
                    <a:p>
                      <a:pPr algn="ctr">
                        <a:buNone/>
                      </a:pPr>
                      <a:r>
                        <a:rPr lang="en-US" altLang="zh-CN">
                          <a:solidFill>
                            <a:schemeClr val="tx1"/>
                          </a:solidFill>
                        </a:rPr>
                        <a:t>100%</a:t>
                      </a:r>
                      <a:endParaRPr lang="en-US" altLang="zh-CN">
                        <a:solidFill>
                          <a:schemeClr val="tx1"/>
                        </a:solidFill>
                      </a:endParaRPr>
                    </a:p>
                  </a:txBody>
                  <a:tcPr>
                    <a:lnL w="12700">
                      <a:solidFill>
                        <a:schemeClr val="tx1"/>
                      </a:solidFill>
                      <a:prstDash val="solid"/>
                    </a:lnL>
                    <a:lnR>
                      <a:noFill/>
                    </a:lnR>
                    <a:lnT w="12700">
                      <a:solidFill>
                        <a:schemeClr val="tx1"/>
                      </a:solidFill>
                      <a:prstDash val="solid"/>
                    </a:lnT>
                    <a:lnB>
                      <a:noFill/>
                    </a:lnB>
                    <a:noFill/>
                  </a:tcPr>
                </a:tc>
              </a:tr>
            </a:tbl>
          </a:graphicData>
        </a:graphic>
      </p:graphicFrame>
      <p:sp>
        <p:nvSpPr>
          <p:cNvPr id="33" name="圆角矩形 32"/>
          <p:cNvSpPr/>
          <p:nvPr>
            <p:custDataLst>
              <p:tags r:id="rId5"/>
            </p:custDataLst>
          </p:nvPr>
        </p:nvSpPr>
        <p:spPr>
          <a:xfrm>
            <a:off x="6883400" y="5564505"/>
            <a:ext cx="1720215" cy="1126490"/>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圆角矩形 33"/>
          <p:cNvSpPr/>
          <p:nvPr>
            <p:custDataLst>
              <p:tags r:id="rId6"/>
            </p:custDataLst>
          </p:nvPr>
        </p:nvSpPr>
        <p:spPr>
          <a:xfrm>
            <a:off x="8150225" y="3328670"/>
            <a:ext cx="1720215" cy="424180"/>
          </a:xfrm>
          <a:prstGeom prst="round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anim calcmode="lin" valueType="num">
                                      <p:cBhvr additive="base">
                                        <p:cTn id="11" dur="500" fill="hold"/>
                                        <p:tgtEl>
                                          <p:spTgt spid="33"/>
                                        </p:tgtEl>
                                        <p:attrNameLst>
                                          <p:attrName>ppt_x</p:attrName>
                                        </p:attrNameLst>
                                      </p:cBhvr>
                                      <p:tavLst>
                                        <p:tav tm="0">
                                          <p:val>
                                            <p:strVal val="#ppt_x"/>
                                          </p:val>
                                        </p:tav>
                                        <p:tav tm="100000">
                                          <p:val>
                                            <p:strVal val="#ppt_x"/>
                                          </p:val>
                                        </p:tav>
                                      </p:tavLst>
                                    </p:anim>
                                    <p:anim calcmode="lin" valueType="num">
                                      <p:cBhvr additive="base">
                                        <p:cTn id="12" dur="500" fill="hold"/>
                                        <p:tgtEl>
                                          <p:spTgt spid="3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 calcmode="lin" valueType="num">
                                      <p:cBhvr additive="base">
                                        <p:cTn id="15" dur="500" fill="hold"/>
                                        <p:tgtEl>
                                          <p:spTgt spid="34"/>
                                        </p:tgtEl>
                                        <p:attrNameLst>
                                          <p:attrName>ppt_x</p:attrName>
                                        </p:attrNameLst>
                                      </p:cBhvr>
                                      <p:tavLst>
                                        <p:tav tm="0">
                                          <p:val>
                                            <p:strVal val="#ppt_x"/>
                                          </p:val>
                                        </p:tav>
                                        <p:tav tm="100000">
                                          <p:val>
                                            <p:strVal val="#ppt_x"/>
                                          </p:val>
                                        </p:tav>
                                      </p:tavLst>
                                    </p:anim>
                                    <p:anim calcmode="lin" valueType="num">
                                      <p:cBhvr additive="base">
                                        <p:cTn id="16"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14" grpId="0" bldLvl="0" animBg="1"/>
      <p:bldP spid="14" grpId="1" animBg="1"/>
      <p:bldP spid="33" grpId="0" bldLvl="0" animBg="1"/>
      <p:bldP spid="33" grpId="1" animBg="1"/>
      <p:bldP spid="34" grpId="0" bldLvl="0" animBg="1"/>
      <p:bldP spid="34"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5" name="文本框 4"/>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6" name="文本框 5"/>
          <p:cNvSpPr txBox="1"/>
          <p:nvPr/>
        </p:nvSpPr>
        <p:spPr>
          <a:xfrm>
            <a:off x="622078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a:defRPr/>
            </a:pPr>
            <a:r>
              <a:rPr lang="zh-CN" altLang="en-US" dirty="0">
                <a:solidFill>
                  <a:srgbClr val="2D4C7F"/>
                </a:solidFill>
                <a:latin typeface="华文楷体" panose="02010600040101010101" pitchFamily="2" charset="-122"/>
                <a:ea typeface="华文楷体" panose="02010600040101010101" pitchFamily="2" charset="-122"/>
              </a:rPr>
              <a:t>功能测试</a:t>
            </a:r>
            <a:endParaRPr lang="zh-CN" altLang="en-US" dirty="0">
              <a:solidFill>
                <a:srgbClr val="2D4C7F"/>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方案总结</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26" name="文本框 25"/>
          <p:cNvSpPr txBox="1"/>
          <p:nvPr/>
        </p:nvSpPr>
        <p:spPr>
          <a:xfrm>
            <a:off x="305435" y="685800"/>
            <a:ext cx="1945640" cy="929640"/>
          </a:xfrm>
          <a:prstGeom prst="rect">
            <a:avLst/>
          </a:prstGeom>
          <a:noFill/>
        </p:spPr>
        <p:txBody>
          <a:bodyPr wrap="square" rtlCol="0">
            <a:noAutofit/>
          </a:bodyPr>
          <a:lstStyle/>
          <a:p>
            <a:pPr algn="ctr">
              <a:lnSpc>
                <a:spcPct val="150000"/>
              </a:lnSpc>
              <a:defRPr/>
            </a:pPr>
            <a:r>
              <a:rPr lang="zh-CN" altLang="en-US" sz="2800" dirty="0">
                <a:solidFill>
                  <a:prstClr val="black"/>
                </a:solidFill>
                <a:latin typeface="华文楷体" panose="02010600040101010101" pitchFamily="2" charset="-122"/>
                <a:ea typeface="华文楷体" panose="02010600040101010101" pitchFamily="2" charset="-122"/>
              </a:rPr>
              <a:t>功能测试</a:t>
            </a:r>
            <a:endParaRPr lang="zh-CN" altLang="en-US" dirty="0">
              <a:solidFill>
                <a:prstClr val="black"/>
              </a:solidFill>
              <a:latin typeface="华文楷体" panose="02010600040101010101" pitchFamily="2" charset="-122"/>
              <a:ea typeface="华文楷体" panose="02010600040101010101" pitchFamily="2" charset="-122"/>
            </a:endParaRPr>
          </a:p>
        </p:txBody>
      </p:sp>
      <p:pic>
        <p:nvPicPr>
          <p:cNvPr id="16" name="图片 15"/>
          <p:cNvPicPr>
            <a:picLocks noChangeAspect="1"/>
          </p:cNvPicPr>
          <p:nvPr>
            <p:custDataLst>
              <p:tags r:id="rId2"/>
            </p:custDataLst>
          </p:nvPr>
        </p:nvPicPr>
        <p:blipFill>
          <a:blip r:embed="rId3"/>
          <a:stretch>
            <a:fillRect/>
          </a:stretch>
        </p:blipFill>
        <p:spPr>
          <a:xfrm>
            <a:off x="569595" y="1454785"/>
            <a:ext cx="2007870" cy="1990090"/>
          </a:xfrm>
          <a:prstGeom prst="rect">
            <a:avLst/>
          </a:prstGeom>
        </p:spPr>
      </p:pic>
      <p:pic>
        <p:nvPicPr>
          <p:cNvPr id="17" name="图片 16"/>
          <p:cNvPicPr>
            <a:picLocks noChangeAspect="1"/>
          </p:cNvPicPr>
          <p:nvPr>
            <p:custDataLst>
              <p:tags r:id="rId4"/>
            </p:custDataLst>
          </p:nvPr>
        </p:nvPicPr>
        <p:blipFill>
          <a:blip r:embed="rId5"/>
          <a:stretch>
            <a:fillRect/>
          </a:stretch>
        </p:blipFill>
        <p:spPr>
          <a:xfrm>
            <a:off x="3498850" y="1454785"/>
            <a:ext cx="2023745" cy="2014220"/>
          </a:xfrm>
          <a:prstGeom prst="rect">
            <a:avLst/>
          </a:prstGeom>
        </p:spPr>
      </p:pic>
      <p:pic>
        <p:nvPicPr>
          <p:cNvPr id="27" name="图片 26"/>
          <p:cNvPicPr>
            <a:picLocks noChangeAspect="1"/>
          </p:cNvPicPr>
          <p:nvPr>
            <p:custDataLst>
              <p:tags r:id="rId6"/>
            </p:custDataLst>
          </p:nvPr>
        </p:nvPicPr>
        <p:blipFill>
          <a:blip r:embed="rId7"/>
          <a:stretch>
            <a:fillRect/>
          </a:stretch>
        </p:blipFill>
        <p:spPr>
          <a:xfrm>
            <a:off x="8595360" y="1430020"/>
            <a:ext cx="2247900" cy="2014855"/>
          </a:xfrm>
          <a:prstGeom prst="rect">
            <a:avLst/>
          </a:prstGeom>
        </p:spPr>
      </p:pic>
      <p:pic>
        <p:nvPicPr>
          <p:cNvPr id="28" name="图片 27"/>
          <p:cNvPicPr>
            <a:picLocks noChangeAspect="1"/>
          </p:cNvPicPr>
          <p:nvPr>
            <p:custDataLst>
              <p:tags r:id="rId8"/>
            </p:custDataLst>
          </p:nvPr>
        </p:nvPicPr>
        <p:blipFill>
          <a:blip r:embed="rId7"/>
          <a:stretch>
            <a:fillRect/>
          </a:stretch>
        </p:blipFill>
        <p:spPr>
          <a:xfrm>
            <a:off x="329565" y="3881755"/>
            <a:ext cx="2247900" cy="2014855"/>
          </a:xfrm>
          <a:prstGeom prst="rect">
            <a:avLst/>
          </a:prstGeom>
        </p:spPr>
      </p:pic>
      <p:pic>
        <p:nvPicPr>
          <p:cNvPr id="30" name="图片 29"/>
          <p:cNvPicPr>
            <a:picLocks noChangeAspect="1"/>
          </p:cNvPicPr>
          <p:nvPr>
            <p:custDataLst>
              <p:tags r:id="rId9"/>
            </p:custDataLst>
          </p:nvPr>
        </p:nvPicPr>
        <p:blipFill>
          <a:blip r:embed="rId10"/>
          <a:stretch>
            <a:fillRect/>
          </a:stretch>
        </p:blipFill>
        <p:spPr>
          <a:xfrm>
            <a:off x="3498850" y="3881755"/>
            <a:ext cx="2024380" cy="2005330"/>
          </a:xfrm>
          <a:prstGeom prst="rect">
            <a:avLst/>
          </a:prstGeom>
        </p:spPr>
      </p:pic>
      <p:sp>
        <p:nvSpPr>
          <p:cNvPr id="31" name="右箭头 30"/>
          <p:cNvSpPr/>
          <p:nvPr/>
        </p:nvSpPr>
        <p:spPr>
          <a:xfrm>
            <a:off x="2628265" y="2244725"/>
            <a:ext cx="869950" cy="39687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文本框 31"/>
          <p:cNvSpPr txBox="1"/>
          <p:nvPr/>
        </p:nvSpPr>
        <p:spPr>
          <a:xfrm>
            <a:off x="2696210" y="1955800"/>
            <a:ext cx="802640" cy="368300"/>
          </a:xfrm>
          <a:prstGeom prst="rect">
            <a:avLst/>
          </a:prstGeom>
          <a:noFill/>
        </p:spPr>
        <p:txBody>
          <a:bodyPr wrap="square" rtlCol="0">
            <a:spAutoFit/>
          </a:bodyPr>
          <a:p>
            <a:r>
              <a:rPr lang="zh-CN" altLang="en-US"/>
              <a:t>嵌入</a:t>
            </a:r>
            <a:endParaRPr lang="zh-CN" altLang="en-US"/>
          </a:p>
        </p:txBody>
      </p:sp>
      <p:sp>
        <p:nvSpPr>
          <p:cNvPr id="33" name="右箭头 32"/>
          <p:cNvSpPr/>
          <p:nvPr>
            <p:custDataLst>
              <p:tags r:id="rId11"/>
            </p:custDataLst>
          </p:nvPr>
        </p:nvSpPr>
        <p:spPr>
          <a:xfrm>
            <a:off x="5612130" y="2324100"/>
            <a:ext cx="2898775" cy="39687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custDataLst>
              <p:tags r:id="rId12"/>
            </p:custDataLst>
          </p:nvPr>
        </p:nvSpPr>
        <p:spPr>
          <a:xfrm>
            <a:off x="5645785" y="1817370"/>
            <a:ext cx="2717800" cy="645160"/>
          </a:xfrm>
          <a:prstGeom prst="rect">
            <a:avLst/>
          </a:prstGeom>
          <a:noFill/>
        </p:spPr>
        <p:txBody>
          <a:bodyPr wrap="square" rtlCol="0">
            <a:spAutoFit/>
          </a:bodyPr>
          <a:p>
            <a:r>
              <a:rPr lang="zh-CN" altLang="en-US"/>
              <a:t>拍摄：颜色失真，光照失真，几何失真，摩尔</a:t>
            </a:r>
            <a:r>
              <a:rPr lang="zh-CN" altLang="en-US"/>
              <a:t>失真</a:t>
            </a:r>
            <a:endParaRPr lang="zh-CN" altLang="en-US"/>
          </a:p>
        </p:txBody>
      </p:sp>
      <p:sp>
        <p:nvSpPr>
          <p:cNvPr id="35" name="右箭头 34"/>
          <p:cNvSpPr/>
          <p:nvPr>
            <p:custDataLst>
              <p:tags r:id="rId13"/>
            </p:custDataLst>
          </p:nvPr>
        </p:nvSpPr>
        <p:spPr>
          <a:xfrm>
            <a:off x="2603500" y="4690745"/>
            <a:ext cx="869950" cy="39687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6" name="文本框 35"/>
          <p:cNvSpPr txBox="1"/>
          <p:nvPr>
            <p:custDataLst>
              <p:tags r:id="rId14"/>
            </p:custDataLst>
          </p:nvPr>
        </p:nvSpPr>
        <p:spPr>
          <a:xfrm>
            <a:off x="2696210" y="4359910"/>
            <a:ext cx="802640" cy="368300"/>
          </a:xfrm>
          <a:prstGeom prst="rect">
            <a:avLst/>
          </a:prstGeom>
          <a:noFill/>
        </p:spPr>
        <p:txBody>
          <a:bodyPr wrap="square" rtlCol="0">
            <a:spAutoFit/>
          </a:bodyPr>
          <a:p>
            <a:r>
              <a:rPr lang="zh-CN" altLang="en-US"/>
              <a:t>矫正</a:t>
            </a:r>
            <a:endParaRPr lang="zh-CN" altLang="en-US"/>
          </a:p>
        </p:txBody>
      </p:sp>
      <p:sp>
        <p:nvSpPr>
          <p:cNvPr id="37" name="右箭头 36"/>
          <p:cNvSpPr/>
          <p:nvPr>
            <p:custDataLst>
              <p:tags r:id="rId15"/>
            </p:custDataLst>
          </p:nvPr>
        </p:nvSpPr>
        <p:spPr>
          <a:xfrm>
            <a:off x="5612130" y="4880610"/>
            <a:ext cx="2898775" cy="396875"/>
          </a:xfrm>
          <a:prstGeom prst="right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文本框 37"/>
          <p:cNvSpPr txBox="1"/>
          <p:nvPr>
            <p:custDataLst>
              <p:tags r:id="rId16"/>
            </p:custDataLst>
          </p:nvPr>
        </p:nvSpPr>
        <p:spPr>
          <a:xfrm>
            <a:off x="5645785" y="4373880"/>
            <a:ext cx="2717800" cy="645160"/>
          </a:xfrm>
          <a:prstGeom prst="rect">
            <a:avLst/>
          </a:prstGeom>
          <a:noFill/>
        </p:spPr>
        <p:txBody>
          <a:bodyPr wrap="square" rtlCol="0">
            <a:spAutoFit/>
          </a:bodyPr>
          <a:p>
            <a:r>
              <a:rPr lang="zh-CN" altLang="en-US"/>
              <a:t>提取：深度神经网络，校验</a:t>
            </a:r>
            <a:r>
              <a:rPr lang="zh-CN" altLang="en-US"/>
              <a:t>码，纠错码</a:t>
            </a:r>
            <a:endParaRPr lang="zh-CN" altLang="en-US"/>
          </a:p>
        </p:txBody>
      </p:sp>
      <p:sp>
        <p:nvSpPr>
          <p:cNvPr id="39" name="文本框 38"/>
          <p:cNvSpPr txBox="1"/>
          <p:nvPr/>
        </p:nvSpPr>
        <p:spPr>
          <a:xfrm>
            <a:off x="2717800" y="1563370"/>
            <a:ext cx="781050" cy="392430"/>
          </a:xfrm>
          <a:prstGeom prst="rect">
            <a:avLst/>
          </a:prstGeom>
          <a:noFill/>
        </p:spPr>
        <p:txBody>
          <a:bodyPr wrap="square" rtlCol="0">
            <a:noAutofit/>
          </a:bodyPr>
          <a:p>
            <a:r>
              <a:rPr lang="en-US" altLang="zh-CN"/>
              <a:t>msg</a:t>
            </a:r>
            <a:endParaRPr lang="en-US" altLang="zh-CN"/>
          </a:p>
        </p:txBody>
      </p:sp>
      <p:sp>
        <p:nvSpPr>
          <p:cNvPr id="40" name="文本框 39"/>
          <p:cNvSpPr txBox="1"/>
          <p:nvPr>
            <p:custDataLst>
              <p:tags r:id="rId17"/>
            </p:custDataLst>
          </p:nvPr>
        </p:nvSpPr>
        <p:spPr>
          <a:xfrm>
            <a:off x="8599805" y="4880610"/>
            <a:ext cx="781050" cy="392430"/>
          </a:xfrm>
          <a:prstGeom prst="rect">
            <a:avLst/>
          </a:prstGeom>
          <a:noFill/>
        </p:spPr>
        <p:txBody>
          <a:bodyPr wrap="square" rtlCol="0">
            <a:noAutofit/>
          </a:bodyPr>
          <a:p>
            <a:r>
              <a:rPr lang="en-US" altLang="zh-CN"/>
              <a:t>msg</a:t>
            </a:r>
            <a:endParaRPr lang="en-US" altLang="zh-CN"/>
          </a:p>
        </p:txBody>
      </p:sp>
      <p:sp>
        <p:nvSpPr>
          <p:cNvPr id="41" name="圆角矩形 40"/>
          <p:cNvSpPr/>
          <p:nvPr/>
        </p:nvSpPr>
        <p:spPr>
          <a:xfrm>
            <a:off x="4384675" y="2543810"/>
            <a:ext cx="683895" cy="331470"/>
          </a:xfrm>
          <a:prstGeom prst="roundRect">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圆角矩形 41"/>
          <p:cNvSpPr/>
          <p:nvPr>
            <p:custDataLst>
              <p:tags r:id="rId18"/>
            </p:custDataLst>
          </p:nvPr>
        </p:nvSpPr>
        <p:spPr>
          <a:xfrm>
            <a:off x="10056495" y="3076575"/>
            <a:ext cx="683895" cy="331470"/>
          </a:xfrm>
          <a:prstGeom prst="roundRect">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圆角矩形 42"/>
          <p:cNvSpPr/>
          <p:nvPr>
            <p:custDataLst>
              <p:tags r:id="rId19"/>
            </p:custDataLst>
          </p:nvPr>
        </p:nvSpPr>
        <p:spPr>
          <a:xfrm>
            <a:off x="4928235" y="3137535"/>
            <a:ext cx="683895" cy="331470"/>
          </a:xfrm>
          <a:prstGeom prst="roundRect">
            <a:avLst/>
          </a:prstGeom>
          <a:noFill/>
          <a:ln w="38100"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bldLst>
      <p:bldP spid="26" grpId="0"/>
      <p:bldP spid="2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抗摄屏水印演示视频">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0" y="0"/>
            <a:ext cx="12192000" cy="6858000"/>
          </a:xfrm>
          <a:prstGeom prst="rect">
            <a:avLst/>
          </a:prstGeom>
        </p:spPr>
      </p:pic>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文本框 3"/>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5" name="文本框 4"/>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6" name="文本框 5"/>
          <p:cNvSpPr txBox="1"/>
          <p:nvPr/>
        </p:nvSpPr>
        <p:spPr>
          <a:xfrm>
            <a:off x="6220783"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a:defRPr/>
            </a:pPr>
            <a:r>
              <a:rPr lang="zh-CN" altLang="en-US" dirty="0">
                <a:solidFill>
                  <a:srgbClr val="2D4C7F"/>
                </a:solidFill>
                <a:latin typeface="华文楷体" panose="02010600040101010101" pitchFamily="2" charset="-122"/>
                <a:ea typeface="华文楷体" panose="02010600040101010101" pitchFamily="2" charset="-122"/>
              </a:rPr>
              <a:t>效果</a:t>
            </a:r>
            <a:r>
              <a:rPr lang="zh-CN" altLang="en-US" dirty="0">
                <a:solidFill>
                  <a:srgbClr val="2D4C7F"/>
                </a:solidFill>
                <a:latin typeface="华文楷体" panose="02010600040101010101" pitchFamily="2" charset="-122"/>
                <a:ea typeface="华文楷体" panose="02010600040101010101" pitchFamily="2" charset="-122"/>
              </a:rPr>
              <a:t>演示</a:t>
            </a:r>
            <a:endParaRPr lang="zh-CN" altLang="en-US" dirty="0">
              <a:solidFill>
                <a:srgbClr val="2D4C7F"/>
              </a:solidFill>
              <a:latin typeface="华文楷体" panose="02010600040101010101" pitchFamily="2" charset="-122"/>
              <a:ea typeface="华文楷体" panose="02010600040101010101" pitchFamily="2" charset="-122"/>
            </a:endParaRPr>
          </a:p>
        </p:txBody>
      </p:sp>
      <p:sp>
        <p:nvSpPr>
          <p:cNvPr id="7" name="文本框 6"/>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方案总结</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flipH="1" flipV="1">
            <a:off x="9778932" y="5903199"/>
            <a:ext cx="2278018" cy="857413"/>
            <a:chOff x="8230325" y="4306212"/>
            <a:chExt cx="4147292" cy="1560981"/>
          </a:xfrm>
        </p:grpSpPr>
        <p:sp>
          <p:nvSpPr>
            <p:cNvPr id="20" name="矩形 19"/>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5" name="图片 2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Tree>
  </p:cSld>
  <p:clrMapOvr>
    <a:masterClrMapping/>
  </p:clrMapOvr>
  <p:timing>
    <p:tnLst>
      <p:par>
        <p:cTn id="1" dur="indefinite" restart="never" nodeType="tmRoot">
          <p:childTnLst>
            <p:video fullScrn="0">
              <p:cMediaNode vol="100000">
                <p:cTn id="2" fill="hold" display="1">
                  <p:stCondLst>
                    <p:cond delay="indefinite"/>
                  </p:stCondLst>
                </p:cTn>
                <p:tgtEl>
                  <p:spTgt spid="3"/>
                </p:tgtEl>
              </p:cMediaNode>
            </p:video>
            <p:seq concurrent="1" nextAc="seek">
              <p:cTn id="3" restart="whenNotActive" fill="hold" evtFilter="cancelBubble" nodeType="interactiveSeq">
                <p:stCondLst>
                  <p:cond evt="onClick" delay="0">
                    <p:tgtEl>
                      <p:spTgt spid="3"/>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26" name="文本框 25"/>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7" name="文本框 26"/>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1" name="文本框 30"/>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2" name="文本框 31"/>
          <p:cNvSpPr txBox="1"/>
          <p:nvPr/>
        </p:nvSpPr>
        <p:spPr>
          <a:xfrm>
            <a:off x="815001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a:defRPr/>
            </a:pPr>
            <a:r>
              <a:rPr lang="zh-CN" altLang="en-US" dirty="0">
                <a:solidFill>
                  <a:srgbClr val="2D4C7F"/>
                </a:solidFill>
                <a:latin typeface="华文楷体" panose="02010600040101010101" pitchFamily="2" charset="-122"/>
                <a:ea typeface="华文楷体" panose="02010600040101010101" pitchFamily="2" charset="-122"/>
              </a:rPr>
              <a:t>方案总结</a:t>
            </a:r>
            <a:endParaRPr lang="zh-CN" altLang="en-US" dirty="0">
              <a:solidFill>
                <a:srgbClr val="2D4C7F"/>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3689350" y="2888615"/>
            <a:ext cx="5888355" cy="829945"/>
          </a:xfrm>
          <a:prstGeom prst="rect">
            <a:avLst/>
          </a:prstGeom>
          <a:noFill/>
        </p:spPr>
        <p:txBody>
          <a:bodyPr wrap="square" rtlCol="0" anchor="t">
            <a:spAutoFit/>
          </a:bodyPr>
          <a:lstStyle/>
          <a:p>
            <a:r>
              <a:rPr lang="zh-CN" altLang="en-US" sz="4800" b="1" dirty="0">
                <a:latin typeface="华文楷体" panose="02010600040101010101" pitchFamily="2" charset="-122"/>
                <a:ea typeface="华文楷体" panose="02010600040101010101" pitchFamily="2" charset="-122"/>
                <a:sym typeface="+mn-ea"/>
              </a:rPr>
              <a:t>四、方案总结</a:t>
            </a:r>
            <a:endParaRPr lang="zh-CN" altLang="en-US" sz="4800" b="1" dirty="0">
              <a:latin typeface="华文楷体" panose="02010600040101010101" pitchFamily="2" charset="-122"/>
              <a:ea typeface="华文楷体" panose="02010600040101010101" pitchFamily="2" charset="-122"/>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101930" y="96124"/>
            <a:ext cx="2278018" cy="857413"/>
            <a:chOff x="8230325" y="4306212"/>
            <a:chExt cx="4147292" cy="1560981"/>
          </a:xfrm>
        </p:grpSpPr>
        <p:sp>
          <p:nvSpPr>
            <p:cNvPr id="32" name="矩形 31"/>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flipH="1" flipV="1">
            <a:off x="9778932" y="5903199"/>
            <a:ext cx="2278018" cy="857413"/>
            <a:chOff x="8230325" y="4306212"/>
            <a:chExt cx="4147292" cy="1560981"/>
          </a:xfrm>
        </p:grpSpPr>
        <p:sp>
          <p:nvSpPr>
            <p:cNvPr id="39" name="矩形 38"/>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1994993" y="1905206"/>
            <a:ext cx="636713" cy="1200329"/>
          </a:xfrm>
          <a:prstGeom prst="rect">
            <a:avLst/>
          </a:prstGeom>
          <a:noFill/>
        </p:spPr>
        <p:txBody>
          <a:bodyPr wrap="none" rtlCol="0">
            <a:spAutoFit/>
          </a:bodyPr>
          <a:lstStyle/>
          <a:p>
            <a:r>
              <a:rPr lang="en-US" altLang="zh-CN" sz="7200" dirty="0">
                <a:solidFill>
                  <a:schemeClr val="accent4">
                    <a:lumMod val="20000"/>
                    <a:lumOff val="80000"/>
                  </a:schemeClr>
                </a:solidFill>
                <a:latin typeface="Tw Cen MT Condensed Extra Bold" panose="020B0803020202020204" pitchFamily="34" charset="0"/>
              </a:rPr>
              <a:t>1</a:t>
            </a:r>
            <a:endParaRPr lang="zh-CN" altLang="en-US" sz="7200" dirty="0">
              <a:solidFill>
                <a:schemeClr val="accent4">
                  <a:lumMod val="20000"/>
                  <a:lumOff val="80000"/>
                </a:schemeClr>
              </a:solidFill>
              <a:latin typeface="Tw Cen MT Condensed Extra Bold" panose="020B0803020202020204" pitchFamily="34" charset="0"/>
            </a:endParaRPr>
          </a:p>
        </p:txBody>
      </p:sp>
      <p:grpSp>
        <p:nvGrpSpPr>
          <p:cNvPr id="9" name="组合 8"/>
          <p:cNvGrpSpPr/>
          <p:nvPr/>
        </p:nvGrpSpPr>
        <p:grpSpPr>
          <a:xfrm>
            <a:off x="2711238" y="2204709"/>
            <a:ext cx="2837460" cy="818948"/>
            <a:chOff x="6931999" y="893631"/>
            <a:chExt cx="3738790" cy="818948"/>
          </a:xfrm>
        </p:grpSpPr>
        <p:sp>
          <p:nvSpPr>
            <p:cNvPr id="44" name="文本框 43"/>
            <p:cNvSpPr txBox="1"/>
            <p:nvPr/>
          </p:nvSpPr>
          <p:spPr>
            <a:xfrm>
              <a:off x="6931999" y="893631"/>
              <a:ext cx="2336095"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sz="2800" b="1" dirty="0">
                  <a:solidFill>
                    <a:prstClr val="black"/>
                  </a:solidFill>
                  <a:latin typeface="华文楷体" panose="02010600040101010101" pitchFamily="2" charset="-122"/>
                  <a:ea typeface="华文楷体" panose="02010600040101010101" pitchFamily="2" charset="-122"/>
                </a:rPr>
                <a:t>作品概述</a:t>
              </a:r>
              <a:endParaRPr lang="zh-CN" altLang="en-US" sz="2800" b="1" dirty="0">
                <a:solidFill>
                  <a:prstClr val="black"/>
                </a:solidFill>
                <a:latin typeface="华文楷体" panose="02010600040101010101" pitchFamily="2" charset="-122"/>
                <a:ea typeface="华文楷体" panose="02010600040101010101" pitchFamily="2" charset="-122"/>
              </a:endParaRPr>
            </a:p>
          </p:txBody>
        </p:sp>
        <p:sp>
          <p:nvSpPr>
            <p:cNvPr id="46" name="文本框 45"/>
            <p:cNvSpPr txBox="1"/>
            <p:nvPr/>
          </p:nvSpPr>
          <p:spPr>
            <a:xfrm>
              <a:off x="6932000" y="1344279"/>
              <a:ext cx="3738789"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Brief Introduction</a:t>
              </a:r>
              <a:endParaRPr kumimoji="0" lang="zh-CN" altLang="en-US"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endParaRPr>
            </a:p>
          </p:txBody>
        </p:sp>
      </p:grpSp>
      <p:grpSp>
        <p:nvGrpSpPr>
          <p:cNvPr id="10" name="组合 9"/>
          <p:cNvGrpSpPr/>
          <p:nvPr/>
        </p:nvGrpSpPr>
        <p:grpSpPr>
          <a:xfrm>
            <a:off x="7859493" y="2204709"/>
            <a:ext cx="4729035" cy="818948"/>
            <a:chOff x="6931999" y="1958860"/>
            <a:chExt cx="4885835" cy="818948"/>
          </a:xfrm>
        </p:grpSpPr>
        <p:sp>
          <p:nvSpPr>
            <p:cNvPr id="53" name="文本框 52"/>
            <p:cNvSpPr txBox="1"/>
            <p:nvPr/>
          </p:nvSpPr>
          <p:spPr>
            <a:xfrm>
              <a:off x="6931999" y="1958860"/>
              <a:ext cx="1716239"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系统实现</a:t>
              </a:r>
              <a:endPar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sp>
          <p:nvSpPr>
            <p:cNvPr id="54" name="文本框 53"/>
            <p:cNvSpPr txBox="1"/>
            <p:nvPr/>
          </p:nvSpPr>
          <p:spPr>
            <a:xfrm>
              <a:off x="6932000" y="2409508"/>
              <a:ext cx="488583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System Implementation</a:t>
              </a:r>
              <a:endParaRPr kumimoji="0" lang="en-US" altLang="zh-CN"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endParaRPr>
            </a:p>
          </p:txBody>
        </p:sp>
      </p:grpSp>
      <p:sp>
        <p:nvSpPr>
          <p:cNvPr id="61" name="文本框 60"/>
          <p:cNvSpPr txBox="1"/>
          <p:nvPr/>
        </p:nvSpPr>
        <p:spPr>
          <a:xfrm>
            <a:off x="7085158" y="1905206"/>
            <a:ext cx="636713" cy="1200329"/>
          </a:xfrm>
          <a:prstGeom prst="rect">
            <a:avLst/>
          </a:prstGeom>
          <a:noFill/>
        </p:spPr>
        <p:txBody>
          <a:bodyPr wrap="none" rtlCol="0">
            <a:spAutoFit/>
          </a:bodyPr>
          <a:lstStyle/>
          <a:p>
            <a:r>
              <a:rPr lang="en-US" altLang="zh-CN" sz="7200" dirty="0">
                <a:solidFill>
                  <a:schemeClr val="accent4">
                    <a:lumMod val="20000"/>
                    <a:lumOff val="80000"/>
                  </a:schemeClr>
                </a:solidFill>
                <a:latin typeface="Tw Cen MT Condensed Extra Bold" panose="020B0803020202020204" pitchFamily="34" charset="0"/>
              </a:rPr>
              <a:t>2</a:t>
            </a:r>
            <a:endParaRPr lang="zh-CN" altLang="en-US" sz="7200" dirty="0">
              <a:solidFill>
                <a:schemeClr val="accent4">
                  <a:lumMod val="20000"/>
                  <a:lumOff val="80000"/>
                </a:schemeClr>
              </a:solidFill>
              <a:latin typeface="Tw Cen MT Condensed Extra Bold" panose="020B0803020202020204" pitchFamily="34" charset="0"/>
            </a:endParaRPr>
          </a:p>
        </p:txBody>
      </p:sp>
      <p:sp>
        <p:nvSpPr>
          <p:cNvPr id="20" name="文本框 19"/>
          <p:cNvSpPr txBox="1"/>
          <p:nvPr/>
        </p:nvSpPr>
        <p:spPr>
          <a:xfrm>
            <a:off x="4884730" y="347043"/>
            <a:ext cx="2037730" cy="1107996"/>
          </a:xfrm>
          <a:prstGeom prst="rect">
            <a:avLst/>
          </a:prstGeom>
          <a:noFill/>
        </p:spPr>
        <p:txBody>
          <a:bodyPr wrap="square" rtlCol="0">
            <a:spAutoFit/>
          </a:bodyPr>
          <a:lstStyle/>
          <a:p>
            <a:pPr algn="ctr"/>
            <a:r>
              <a:rPr lang="zh-CN" altLang="en-US" sz="6600" dirty="0">
                <a:latin typeface="Tw Cen MT Condensed Extra Bold" panose="020B0803020202020204" pitchFamily="34" charset="0"/>
                <a:ea typeface="方正宋刻本秀楷简体" panose="02000000000000000000" pitchFamily="2" charset="-122"/>
              </a:rPr>
              <a:t>目录</a:t>
            </a:r>
            <a:endParaRPr lang="zh-CN" altLang="en-US" sz="6600" dirty="0">
              <a:latin typeface="Tw Cen MT Condensed Extra Bold" panose="020B0803020202020204" pitchFamily="34" charset="0"/>
              <a:ea typeface="方正宋刻本秀楷简体" panose="02000000000000000000" pitchFamily="2" charset="-122"/>
            </a:endParaRPr>
          </a:p>
        </p:txBody>
      </p:sp>
      <p:pic>
        <p:nvPicPr>
          <p:cNvPr id="45" name="Picture 2" descr="185D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935326" y="185864"/>
            <a:ext cx="903615" cy="900000"/>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46"/>
          <p:cNvSpPr txBox="1"/>
          <p:nvPr/>
        </p:nvSpPr>
        <p:spPr>
          <a:xfrm>
            <a:off x="1950603" y="3367237"/>
            <a:ext cx="636713" cy="1200329"/>
          </a:xfrm>
          <a:prstGeom prst="rect">
            <a:avLst/>
          </a:prstGeom>
          <a:noFill/>
        </p:spPr>
        <p:txBody>
          <a:bodyPr wrap="none" rtlCol="0">
            <a:spAutoFit/>
          </a:bodyPr>
          <a:lstStyle/>
          <a:p>
            <a:r>
              <a:rPr lang="en-US" altLang="zh-CN" sz="7200" dirty="0">
                <a:solidFill>
                  <a:schemeClr val="accent4">
                    <a:lumMod val="20000"/>
                    <a:lumOff val="80000"/>
                  </a:schemeClr>
                </a:solidFill>
                <a:latin typeface="Tw Cen MT Condensed Extra Bold" panose="020B0803020202020204" pitchFamily="34" charset="0"/>
              </a:rPr>
              <a:t>3</a:t>
            </a:r>
            <a:endParaRPr lang="zh-CN" altLang="en-US" sz="7200" dirty="0">
              <a:solidFill>
                <a:schemeClr val="accent4">
                  <a:lumMod val="20000"/>
                  <a:lumOff val="80000"/>
                </a:schemeClr>
              </a:solidFill>
              <a:latin typeface="Tw Cen MT Condensed Extra Bold" panose="020B0803020202020204" pitchFamily="34" charset="0"/>
            </a:endParaRPr>
          </a:p>
        </p:txBody>
      </p:sp>
      <p:grpSp>
        <p:nvGrpSpPr>
          <p:cNvPr id="48" name="组合 47"/>
          <p:cNvGrpSpPr/>
          <p:nvPr/>
        </p:nvGrpSpPr>
        <p:grpSpPr>
          <a:xfrm>
            <a:off x="2711236" y="3666740"/>
            <a:ext cx="4568843" cy="818948"/>
            <a:chOff x="6931999" y="893631"/>
            <a:chExt cx="4720333" cy="818948"/>
          </a:xfrm>
        </p:grpSpPr>
        <p:sp>
          <p:nvSpPr>
            <p:cNvPr id="49" name="文本框 48"/>
            <p:cNvSpPr txBox="1"/>
            <p:nvPr/>
          </p:nvSpPr>
          <p:spPr>
            <a:xfrm>
              <a:off x="6931999" y="893631"/>
              <a:ext cx="1831049"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测试分析</a:t>
              </a:r>
              <a:endPar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sp>
          <p:nvSpPr>
            <p:cNvPr id="50" name="文本框 49"/>
            <p:cNvSpPr txBox="1"/>
            <p:nvPr/>
          </p:nvSpPr>
          <p:spPr>
            <a:xfrm>
              <a:off x="6931999" y="1344279"/>
              <a:ext cx="4720333"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cap="none" spc="0" normalizeH="0" baseline="0">
                  <a:solidFill>
                    <a:prstClr val="black"/>
                  </a:solidFill>
                  <a:latin typeface="方正宋刻本秀楷简体" panose="02000000000000000000" pitchFamily="2" charset="-122"/>
                  <a:ea typeface="方正宋刻本秀楷简体" panose="02000000000000000000" pitchFamily="2" charset="-122"/>
                </a:rPr>
                <a:t>Test and Analysis</a:t>
              </a:r>
              <a:endParaRPr kumimoji="0" lang="en-US" altLang="zh-CN" b="0" i="0" u="none" strike="noStrike" cap="none" spc="0" normalizeH="0" baseline="0">
                <a:solidFill>
                  <a:prstClr val="black"/>
                </a:solidFill>
                <a:latin typeface="方正宋刻本秀楷简体" panose="02000000000000000000" pitchFamily="2" charset="-122"/>
                <a:ea typeface="方正宋刻本秀楷简体" panose="02000000000000000000" pitchFamily="2" charset="-122"/>
              </a:endParaRPr>
            </a:p>
          </p:txBody>
        </p:sp>
      </p:grpSp>
      <p:sp>
        <p:nvSpPr>
          <p:cNvPr id="67" name="文本框 66"/>
          <p:cNvSpPr txBox="1"/>
          <p:nvPr/>
        </p:nvSpPr>
        <p:spPr>
          <a:xfrm>
            <a:off x="7085158" y="3367237"/>
            <a:ext cx="636713" cy="1200329"/>
          </a:xfrm>
          <a:prstGeom prst="rect">
            <a:avLst/>
          </a:prstGeom>
          <a:noFill/>
        </p:spPr>
        <p:txBody>
          <a:bodyPr wrap="none" rtlCol="0">
            <a:spAutoFit/>
          </a:bodyPr>
          <a:lstStyle/>
          <a:p>
            <a:r>
              <a:rPr lang="en-US" altLang="zh-CN" sz="7200" dirty="0">
                <a:solidFill>
                  <a:schemeClr val="accent4">
                    <a:lumMod val="20000"/>
                    <a:lumOff val="80000"/>
                  </a:schemeClr>
                </a:solidFill>
                <a:latin typeface="Tw Cen MT Condensed Extra Bold" panose="020B0803020202020204" pitchFamily="34" charset="0"/>
              </a:rPr>
              <a:t>4</a:t>
            </a:r>
            <a:endParaRPr lang="zh-CN" altLang="en-US" sz="7200" dirty="0">
              <a:solidFill>
                <a:schemeClr val="accent4">
                  <a:lumMod val="20000"/>
                  <a:lumOff val="80000"/>
                </a:schemeClr>
              </a:solidFill>
              <a:latin typeface="Tw Cen MT Condensed Extra Bold" panose="020B0803020202020204" pitchFamily="34" charset="0"/>
            </a:endParaRPr>
          </a:p>
        </p:txBody>
      </p:sp>
      <p:grpSp>
        <p:nvGrpSpPr>
          <p:cNvPr id="5" name="组合 4"/>
          <p:cNvGrpSpPr/>
          <p:nvPr/>
        </p:nvGrpSpPr>
        <p:grpSpPr>
          <a:xfrm>
            <a:off x="7859493" y="3666479"/>
            <a:ext cx="4729035" cy="818948"/>
            <a:chOff x="6931999" y="1958860"/>
            <a:chExt cx="4885835" cy="818948"/>
          </a:xfrm>
        </p:grpSpPr>
        <p:sp>
          <p:nvSpPr>
            <p:cNvPr id="6" name="文本框 5"/>
            <p:cNvSpPr txBox="1"/>
            <p:nvPr/>
          </p:nvSpPr>
          <p:spPr>
            <a:xfrm>
              <a:off x="6931999" y="1958860"/>
              <a:ext cx="1716239" cy="52197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rPr>
                <a:t>方案总结</a:t>
              </a:r>
              <a:endParaRPr kumimoji="0" lang="en-US" altLang="zh-CN" sz="2800" b="1"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endParaRPr>
            </a:p>
          </p:txBody>
        </p:sp>
        <p:sp>
          <p:nvSpPr>
            <p:cNvPr id="7" name="文本框 6"/>
            <p:cNvSpPr txBox="1"/>
            <p:nvPr/>
          </p:nvSpPr>
          <p:spPr>
            <a:xfrm>
              <a:off x="6932000" y="2409508"/>
              <a:ext cx="4885834"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rPr>
                <a:t>Project Summary</a:t>
              </a:r>
              <a:endParaRPr kumimoji="0" lang="en-US" altLang="zh-CN" sz="1800" b="0" i="0" u="none" strike="noStrike" kern="1200" cap="none" spc="0" normalizeH="0" baseline="0" noProof="0" dirty="0">
                <a:ln>
                  <a:noFill/>
                </a:ln>
                <a:solidFill>
                  <a:prstClr val="black"/>
                </a:solidFill>
                <a:effectLst/>
                <a:uLnTx/>
                <a:uFillTx/>
                <a:latin typeface="方正宋刻本秀楷简体" panose="02000000000000000000" pitchFamily="2" charset="-122"/>
                <a:ea typeface="方正宋刻本秀楷简体" panose="02000000000000000000" pitchFamily="2" charset="-122"/>
                <a:cs typeface="+mn-cs"/>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1"/>
                                        </p:tgtEl>
                                        <p:attrNameLst>
                                          <p:attrName>style.visibility</p:attrName>
                                        </p:attrNameLst>
                                      </p:cBhvr>
                                      <p:to>
                                        <p:strVal val="visible"/>
                                      </p:to>
                                    </p:set>
                                    <p:animEffect transition="in" filter="blinds(horizontal)">
                                      <p:cBhvr>
                                        <p:cTn id="20" dur="500"/>
                                        <p:tgtEl>
                                          <p:spTgt spid="61"/>
                                        </p:tgtEl>
                                      </p:cBhvr>
                                    </p:animEffect>
                                  </p:childTnLst>
                                </p:cTn>
                              </p:par>
                              <p:par>
                                <p:cTn id="21" presetID="3" presetClass="entr" presetSubtype="1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linds(horizontal)">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blinds(horizontal)">
                                      <p:cBhvr>
                                        <p:cTn id="28" dur="500"/>
                                        <p:tgtEl>
                                          <p:spTgt spid="47"/>
                                        </p:tgtEl>
                                      </p:cBhvr>
                                    </p:animEffect>
                                  </p:childTnLst>
                                </p:cTn>
                              </p:par>
                              <p:par>
                                <p:cTn id="29" presetID="3" presetClass="entr" presetSubtype="10"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linds(horizontal)">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blinds(horizontal)">
                                      <p:cBhvr>
                                        <p:cTn id="36" dur="500"/>
                                        <p:tgtEl>
                                          <p:spTgt spid="67"/>
                                        </p:tgtEl>
                                      </p:cBhvr>
                                    </p:animEffect>
                                  </p:childTnLst>
                                </p:cTn>
                              </p:par>
                              <p:par>
                                <p:cTn id="37" presetID="3" presetClass="entr" presetSubtype="10" fill="hold" nodeType="with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blinds(horizontal)">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61" grpId="0"/>
      <p:bldP spid="61" grpId="1"/>
      <p:bldP spid="20" grpId="0"/>
      <p:bldP spid="20" grpId="1"/>
      <p:bldP spid="47" grpId="0"/>
      <p:bldP spid="47" grpId="1"/>
      <p:bldP spid="67" grpId="0"/>
      <p:bldP spid="67"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26" name="文本框 25"/>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7" name="文本框 26"/>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1" name="文本框 30"/>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2" name="文本框 31"/>
          <p:cNvSpPr txBox="1"/>
          <p:nvPr/>
        </p:nvSpPr>
        <p:spPr>
          <a:xfrm>
            <a:off x="815001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a:defRPr/>
            </a:pPr>
            <a:r>
              <a:rPr lang="zh-CN" altLang="en-US" dirty="0">
                <a:solidFill>
                  <a:srgbClr val="2D4C7F"/>
                </a:solidFill>
                <a:latin typeface="华文楷体" panose="02010600040101010101" pitchFamily="2" charset="-122"/>
                <a:ea typeface="华文楷体" panose="02010600040101010101" pitchFamily="2" charset="-122"/>
              </a:rPr>
              <a:t>方案总结</a:t>
            </a:r>
            <a:endParaRPr lang="zh-CN" altLang="en-US" dirty="0">
              <a:solidFill>
                <a:srgbClr val="2D4C7F"/>
              </a:solidFill>
              <a:latin typeface="华文楷体" panose="02010600040101010101" pitchFamily="2" charset="-122"/>
              <a:ea typeface="华文楷体" panose="02010600040101010101" pitchFamily="2" charset="-122"/>
            </a:endParaRPr>
          </a:p>
        </p:txBody>
      </p:sp>
      <p:sp>
        <p:nvSpPr>
          <p:cNvPr id="14" name="文本框 13"/>
          <p:cNvSpPr txBox="1"/>
          <p:nvPr>
            <p:custDataLst>
              <p:tags r:id="rId2"/>
            </p:custDataLst>
          </p:nvPr>
        </p:nvSpPr>
        <p:spPr>
          <a:xfrm>
            <a:off x="3526790" y="1804670"/>
            <a:ext cx="8087995" cy="1383665"/>
          </a:xfrm>
          <a:prstGeom prst="rect">
            <a:avLst/>
          </a:prstGeom>
          <a:noFill/>
        </p:spPr>
        <p:txBody>
          <a:bodyPr wrap="square" rtlCol="0">
            <a:spAutoFit/>
          </a:bodyPr>
          <a:lstStyle/>
          <a:p>
            <a:pPr algn="l">
              <a:defRPr/>
            </a:pPr>
            <a:r>
              <a:rPr lang="zh-CN" altLang="en-US" sz="2800" dirty="0">
                <a:latin typeface="华文楷体" panose="02010600040101010101" pitchFamily="2" charset="-122"/>
                <a:ea typeface="华文楷体" panose="02010600040101010101" pitchFamily="2" charset="-122"/>
              </a:rPr>
              <a:t>本项目立足摄屏场景，抓住</a:t>
            </a:r>
            <a:r>
              <a:rPr lang="zh-CN" altLang="en-US" sz="2800" dirty="0">
                <a:solidFill>
                  <a:srgbClr val="FF0000"/>
                </a:solidFill>
                <a:latin typeface="华文楷体" panose="02010600040101010101" pitchFamily="2" charset="-122"/>
                <a:ea typeface="华文楷体" panose="02010600040101010101" pitchFamily="2" charset="-122"/>
              </a:rPr>
              <a:t>摄屏过程的自然产物摩尔纹</a:t>
            </a:r>
            <a:r>
              <a:rPr lang="zh-CN" altLang="en-US" sz="2800" dirty="0">
                <a:solidFill>
                  <a:schemeClr val="tx1"/>
                </a:solidFill>
                <a:latin typeface="华文楷体" panose="02010600040101010101" pitchFamily="2" charset="-122"/>
                <a:ea typeface="华文楷体" panose="02010600040101010101" pitchFamily="2" charset="-122"/>
              </a:rPr>
              <a:t>作为切入点</a:t>
            </a:r>
            <a:r>
              <a:rPr lang="zh-CN" altLang="en-US" sz="2800" dirty="0">
                <a:latin typeface="华文楷体" panose="02010600040101010101" pitchFamily="2" charset="-122"/>
                <a:ea typeface="华文楷体" panose="02010600040101010101" pitchFamily="2" charset="-122"/>
              </a:rPr>
              <a:t>，将</a:t>
            </a:r>
            <a:r>
              <a:rPr lang="zh-CN" altLang="en-US" sz="2800" dirty="0">
                <a:solidFill>
                  <a:srgbClr val="FF0000"/>
                </a:solidFill>
                <a:latin typeface="华文楷体" panose="02010600040101010101" pitchFamily="2" charset="-122"/>
                <a:ea typeface="华文楷体" panose="02010600040101010101" pitchFamily="2" charset="-122"/>
              </a:rPr>
              <a:t>水印伪装成摩尔纹</a:t>
            </a:r>
            <a:r>
              <a:rPr lang="zh-CN" altLang="en-US" sz="2800" dirty="0">
                <a:solidFill>
                  <a:schemeClr val="tx1"/>
                </a:solidFill>
                <a:latin typeface="华文楷体" panose="02010600040101010101" pitchFamily="2" charset="-122"/>
                <a:ea typeface="华文楷体" panose="02010600040101010101" pitchFamily="2" charset="-122"/>
              </a:rPr>
              <a:t>嵌入图像</a:t>
            </a:r>
            <a:r>
              <a:rPr lang="zh-CN" altLang="en-US" sz="2800" dirty="0">
                <a:solidFill>
                  <a:srgbClr val="FF0000"/>
                </a:solidFill>
                <a:latin typeface="华文楷体" panose="02010600040101010101" pitchFamily="2" charset="-122"/>
                <a:ea typeface="华文楷体" panose="02010600040101010101" pitchFamily="2" charset="-122"/>
              </a:rPr>
              <a:t>，水印显得自然</a:t>
            </a:r>
            <a:r>
              <a:rPr lang="zh-CN" altLang="en-US" sz="2800" dirty="0">
                <a:solidFill>
                  <a:srgbClr val="FF0000"/>
                </a:solidFill>
                <a:latin typeface="华文楷体" panose="02010600040101010101" pitchFamily="2" charset="-122"/>
                <a:ea typeface="华文楷体" panose="02010600040101010101" pitchFamily="2" charset="-122"/>
              </a:rPr>
              <a:t>隐蔽。</a:t>
            </a:r>
            <a:endParaRPr lang="zh-CN" altLang="en-US" sz="2800" dirty="0">
              <a:solidFill>
                <a:srgbClr val="FF0000"/>
              </a:solidFill>
              <a:latin typeface="华文楷体" panose="02010600040101010101" pitchFamily="2" charset="-122"/>
              <a:ea typeface="华文楷体" panose="02010600040101010101" pitchFamily="2" charset="-122"/>
            </a:endParaRPr>
          </a:p>
        </p:txBody>
      </p:sp>
      <p:sp>
        <p:nvSpPr>
          <p:cNvPr id="15" name="矩形 14"/>
          <p:cNvSpPr/>
          <p:nvPr>
            <p:custDataLst>
              <p:tags r:id="rId3"/>
            </p:custDataLst>
          </p:nvPr>
        </p:nvSpPr>
        <p:spPr>
          <a:xfrm>
            <a:off x="970915" y="2019935"/>
            <a:ext cx="2341245" cy="88455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水印</a:t>
            </a:r>
            <a:r>
              <a:rPr lang="zh-CN" altLang="en-US" sz="2800" b="1"/>
              <a:t>自然</a:t>
            </a:r>
            <a:endParaRPr lang="zh-CN" altLang="en-US" sz="2800" b="1"/>
          </a:p>
        </p:txBody>
      </p:sp>
      <p:sp>
        <p:nvSpPr>
          <p:cNvPr id="16" name="矩形 15"/>
          <p:cNvSpPr/>
          <p:nvPr>
            <p:custDataLst>
              <p:tags r:id="rId4"/>
            </p:custDataLst>
          </p:nvPr>
        </p:nvSpPr>
        <p:spPr>
          <a:xfrm>
            <a:off x="941070" y="3524885"/>
            <a:ext cx="2371090" cy="90551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水印</a:t>
            </a:r>
            <a:r>
              <a:rPr lang="zh-CN" altLang="en-US" sz="2800" b="1"/>
              <a:t>鲁棒</a:t>
            </a:r>
            <a:endParaRPr lang="zh-CN" altLang="en-US" sz="2800" b="1"/>
          </a:p>
        </p:txBody>
      </p:sp>
      <p:sp>
        <p:nvSpPr>
          <p:cNvPr id="17" name="矩形 16"/>
          <p:cNvSpPr/>
          <p:nvPr>
            <p:custDataLst>
              <p:tags r:id="rId5"/>
            </p:custDataLst>
          </p:nvPr>
        </p:nvSpPr>
        <p:spPr>
          <a:xfrm>
            <a:off x="986155" y="5051425"/>
            <a:ext cx="2340610" cy="927735"/>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a:t>系统弱</a:t>
            </a:r>
            <a:r>
              <a:rPr lang="zh-CN" altLang="en-US" sz="2800" b="1"/>
              <a:t>耦合</a:t>
            </a:r>
            <a:endParaRPr lang="zh-CN" altLang="en-US" sz="2800" b="1"/>
          </a:p>
        </p:txBody>
      </p:sp>
      <p:sp>
        <p:nvSpPr>
          <p:cNvPr id="18" name="文本框 17"/>
          <p:cNvSpPr txBox="1"/>
          <p:nvPr>
            <p:custDataLst>
              <p:tags r:id="rId6"/>
            </p:custDataLst>
          </p:nvPr>
        </p:nvSpPr>
        <p:spPr>
          <a:xfrm>
            <a:off x="3572510" y="3286760"/>
            <a:ext cx="8108315" cy="1383665"/>
          </a:xfrm>
          <a:prstGeom prst="rect">
            <a:avLst/>
          </a:prstGeom>
          <a:noFill/>
        </p:spPr>
        <p:txBody>
          <a:bodyPr wrap="square" rtlCol="0">
            <a:spAutoFit/>
          </a:bodyPr>
          <a:lstStyle/>
          <a:p>
            <a:pPr algn="l">
              <a:defRPr/>
            </a:pPr>
            <a:r>
              <a:rPr lang="zh-CN" altLang="en-US" sz="2800" dirty="0">
                <a:latin typeface="华文楷体" panose="02010600040101010101" pitchFamily="2" charset="-122"/>
                <a:ea typeface="华文楷体" panose="02010600040101010101" pitchFamily="2" charset="-122"/>
              </a:rPr>
              <a:t>本项目引入</a:t>
            </a:r>
            <a:r>
              <a:rPr lang="zh-CN" altLang="en-US" sz="2800" dirty="0">
                <a:solidFill>
                  <a:srgbClr val="FF0000"/>
                </a:solidFill>
                <a:latin typeface="华文楷体" panose="02010600040101010101" pitchFamily="2" charset="-122"/>
                <a:ea typeface="华文楷体" panose="02010600040101010101" pitchFamily="2" charset="-122"/>
              </a:rPr>
              <a:t>自监督学习</a:t>
            </a:r>
            <a:r>
              <a:rPr lang="zh-CN" altLang="en-US" sz="2800" dirty="0">
                <a:latin typeface="华文楷体" panose="02010600040101010101" pitchFamily="2" charset="-122"/>
                <a:ea typeface="华文楷体" panose="02010600040101010101" pitchFamily="2" charset="-122"/>
              </a:rPr>
              <a:t>训练的</a:t>
            </a:r>
            <a:r>
              <a:rPr lang="zh-CN" altLang="en-US" sz="2800" dirty="0">
                <a:solidFill>
                  <a:srgbClr val="FF0000"/>
                </a:solidFill>
                <a:latin typeface="华文楷体" panose="02010600040101010101" pitchFamily="2" charset="-122"/>
                <a:ea typeface="华文楷体" panose="02010600040101010101" pitchFamily="2" charset="-122"/>
              </a:rPr>
              <a:t>深度神经网络</a:t>
            </a:r>
            <a:r>
              <a:rPr lang="zh-CN" altLang="en-US" sz="2800" dirty="0">
                <a:latin typeface="华文楷体" panose="02010600040101010101" pitchFamily="2" charset="-122"/>
                <a:ea typeface="华文楷体" panose="02010600040101010101" pitchFamily="2" charset="-122"/>
              </a:rPr>
              <a:t>作为水印提取器，辅以</a:t>
            </a:r>
            <a:r>
              <a:rPr lang="zh-CN" altLang="en-US" sz="2800" dirty="0">
                <a:solidFill>
                  <a:srgbClr val="FF0000"/>
                </a:solidFill>
                <a:latin typeface="华文楷体" panose="02010600040101010101" pitchFamily="2" charset="-122"/>
                <a:ea typeface="华文楷体" panose="02010600040101010101" pitchFamily="2" charset="-122"/>
              </a:rPr>
              <a:t>几何矫正、冗余嵌入和</a:t>
            </a:r>
            <a:r>
              <a:rPr lang="en-US" altLang="zh-CN" sz="2800" dirty="0">
                <a:solidFill>
                  <a:srgbClr val="FF0000"/>
                </a:solidFill>
                <a:latin typeface="华文楷体" panose="02010600040101010101" pitchFamily="2" charset="-122"/>
                <a:ea typeface="华文楷体" panose="02010600040101010101" pitchFamily="2" charset="-122"/>
              </a:rPr>
              <a:t>Hamming</a:t>
            </a:r>
            <a:r>
              <a:rPr lang="zh-CN" altLang="en-US" sz="2800" dirty="0">
                <a:solidFill>
                  <a:srgbClr val="FF0000"/>
                </a:solidFill>
                <a:latin typeface="华文楷体" panose="02010600040101010101" pitchFamily="2" charset="-122"/>
                <a:ea typeface="华文楷体" panose="02010600040101010101" pitchFamily="2" charset="-122"/>
              </a:rPr>
              <a:t>纠错码</a:t>
            </a:r>
            <a:r>
              <a:rPr lang="zh-CN" altLang="en-US" sz="2800" dirty="0">
                <a:latin typeface="华文楷体" panose="02010600040101010101" pitchFamily="2" charset="-122"/>
                <a:ea typeface="华文楷体" panose="02010600040101010101" pitchFamily="2" charset="-122"/>
              </a:rPr>
              <a:t>技术，有效</a:t>
            </a:r>
            <a:r>
              <a:rPr lang="zh-CN" altLang="en-US" sz="2800" dirty="0">
                <a:solidFill>
                  <a:srgbClr val="FF0000"/>
                </a:solidFill>
                <a:latin typeface="华文楷体" panose="02010600040101010101" pitchFamily="2" charset="-122"/>
                <a:ea typeface="华文楷体" panose="02010600040101010101" pitchFamily="2" charset="-122"/>
              </a:rPr>
              <a:t>抵御摄屏中的各种失真，鲁棒性强</a:t>
            </a:r>
            <a:r>
              <a:rPr lang="zh-CN" altLang="en-US" sz="2800" dirty="0">
                <a:latin typeface="华文楷体" panose="02010600040101010101" pitchFamily="2" charset="-122"/>
                <a:ea typeface="华文楷体" panose="02010600040101010101" pitchFamily="2" charset="-122"/>
              </a:rPr>
              <a:t>。</a:t>
            </a:r>
            <a:endParaRPr lang="zh-CN" altLang="en-US" sz="2800" dirty="0">
              <a:latin typeface="华文楷体" panose="02010600040101010101" pitchFamily="2" charset="-122"/>
              <a:ea typeface="华文楷体" panose="02010600040101010101" pitchFamily="2" charset="-122"/>
            </a:endParaRPr>
          </a:p>
        </p:txBody>
      </p:sp>
      <p:sp>
        <p:nvSpPr>
          <p:cNvPr id="19" name="文本框 18"/>
          <p:cNvSpPr txBox="1"/>
          <p:nvPr>
            <p:custDataLst>
              <p:tags r:id="rId7"/>
            </p:custDataLst>
          </p:nvPr>
        </p:nvSpPr>
        <p:spPr>
          <a:xfrm>
            <a:off x="3526790" y="4823460"/>
            <a:ext cx="8087995" cy="1383665"/>
          </a:xfrm>
          <a:prstGeom prst="rect">
            <a:avLst/>
          </a:prstGeom>
          <a:noFill/>
        </p:spPr>
        <p:txBody>
          <a:bodyPr wrap="square" rtlCol="0">
            <a:spAutoFit/>
          </a:bodyPr>
          <a:lstStyle/>
          <a:p>
            <a:pPr algn="l">
              <a:defRPr/>
            </a:pPr>
            <a:r>
              <a:rPr lang="zh-CN" altLang="en-US" sz="2800" dirty="0">
                <a:latin typeface="华文楷体" panose="02010600040101010101" pitchFamily="2" charset="-122"/>
                <a:ea typeface="华文楷体" panose="02010600040101010101" pitchFamily="2" charset="-122"/>
              </a:rPr>
              <a:t>本项目</a:t>
            </a:r>
            <a:r>
              <a:rPr lang="zh-CN" altLang="en-US" sz="2800" dirty="0">
                <a:solidFill>
                  <a:srgbClr val="FF0000"/>
                </a:solidFill>
                <a:latin typeface="华文楷体" panose="02010600040101010101" pitchFamily="2" charset="-122"/>
                <a:ea typeface="华文楷体" panose="02010600040101010101" pitchFamily="2" charset="-122"/>
              </a:rPr>
              <a:t>代码模块划分清晰，具有很强的扩展性</a:t>
            </a:r>
            <a:r>
              <a:rPr lang="zh-CN" altLang="en-US" sz="2800" dirty="0">
                <a:latin typeface="华文楷体" panose="02010600040101010101" pitchFamily="2" charset="-122"/>
                <a:ea typeface="华文楷体" panose="02010600040101010101" pitchFamily="2" charset="-122"/>
              </a:rPr>
              <a:t>，支持自主重训练网络、数据集替换，自主设计水印，选择校验方式等</a:t>
            </a:r>
            <a:r>
              <a:rPr lang="zh-CN" altLang="en-US" sz="2800" dirty="0">
                <a:latin typeface="华文楷体" panose="02010600040101010101" pitchFamily="2" charset="-122"/>
                <a:ea typeface="华文楷体" panose="02010600040101010101" pitchFamily="2" charset="-122"/>
              </a:rPr>
              <a:t>拓展功能。</a:t>
            </a:r>
            <a:endParaRPr lang="zh-CN" altLang="en-US" sz="2800" dirty="0">
              <a:latin typeface="华文楷体" panose="02010600040101010101" pitchFamily="2" charset="-122"/>
              <a:ea typeface="华文楷体" panose="02010600040101010101" pitchFamily="2" charset="-122"/>
            </a:endParaRPr>
          </a:p>
        </p:txBody>
      </p:sp>
      <p:sp>
        <p:nvSpPr>
          <p:cNvPr id="20" name="文本框 19"/>
          <p:cNvSpPr txBox="1"/>
          <p:nvPr>
            <p:custDataLst>
              <p:tags r:id="rId8"/>
            </p:custDataLst>
          </p:nvPr>
        </p:nvSpPr>
        <p:spPr>
          <a:xfrm>
            <a:off x="4012637" y="999242"/>
            <a:ext cx="6488932" cy="706755"/>
          </a:xfrm>
          <a:prstGeom prst="rect">
            <a:avLst/>
          </a:prstGeom>
          <a:noFill/>
        </p:spPr>
        <p:txBody>
          <a:bodyPr wrap="square" rtlCol="0">
            <a:spAutoFit/>
          </a:bodyPr>
          <a:lstStyle/>
          <a:p>
            <a:pPr algn="ctr">
              <a:defRPr/>
            </a:pPr>
            <a:r>
              <a:rPr lang="zh-CN" altLang="en-US" sz="4000" dirty="0">
                <a:solidFill>
                  <a:prstClr val="black"/>
                </a:solidFill>
                <a:latin typeface="华文楷体" panose="02010600040101010101" pitchFamily="2" charset="-122"/>
                <a:ea typeface="华文楷体" panose="02010600040101010101" pitchFamily="2" charset="-122"/>
              </a:rPr>
              <a:t>具体</a:t>
            </a:r>
            <a:r>
              <a:rPr lang="zh-CN" altLang="en-US" sz="4000" dirty="0">
                <a:solidFill>
                  <a:prstClr val="black"/>
                </a:solidFill>
                <a:latin typeface="华文楷体" panose="02010600040101010101" pitchFamily="2" charset="-122"/>
                <a:ea typeface="华文楷体" panose="02010600040101010101" pitchFamily="2" charset="-122"/>
              </a:rPr>
              <a:t>实现</a:t>
            </a:r>
            <a:endParaRPr lang="zh-CN" altLang="en-US" sz="4000" dirty="0">
              <a:solidFill>
                <a:prstClr val="black"/>
              </a:solidFill>
              <a:latin typeface="华文楷体" panose="02010600040101010101" pitchFamily="2" charset="-122"/>
              <a:ea typeface="华文楷体" panose="02010600040101010101" pitchFamily="2" charset="-122"/>
            </a:endParaRPr>
          </a:p>
        </p:txBody>
      </p:sp>
      <p:sp>
        <p:nvSpPr>
          <p:cNvPr id="21" name="文本框 20"/>
          <p:cNvSpPr txBox="1"/>
          <p:nvPr>
            <p:custDataLst>
              <p:tags r:id="rId9"/>
            </p:custDataLst>
          </p:nvPr>
        </p:nvSpPr>
        <p:spPr>
          <a:xfrm>
            <a:off x="130175" y="999490"/>
            <a:ext cx="4023360" cy="706755"/>
          </a:xfrm>
          <a:prstGeom prst="rect">
            <a:avLst/>
          </a:prstGeom>
          <a:noFill/>
        </p:spPr>
        <p:txBody>
          <a:bodyPr wrap="square" rtlCol="0">
            <a:spAutoFit/>
          </a:bodyPr>
          <a:lstStyle/>
          <a:p>
            <a:pPr algn="ctr">
              <a:defRPr/>
            </a:pPr>
            <a:r>
              <a:rPr lang="zh-CN" altLang="en-US" sz="4000" dirty="0">
                <a:solidFill>
                  <a:prstClr val="black"/>
                </a:solidFill>
                <a:latin typeface="华文楷体" panose="02010600040101010101" pitchFamily="2" charset="-122"/>
                <a:ea typeface="华文楷体" panose="02010600040101010101" pitchFamily="2" charset="-122"/>
              </a:rPr>
              <a:t>作品</a:t>
            </a:r>
            <a:r>
              <a:rPr lang="zh-CN" altLang="en-US" sz="4000" dirty="0">
                <a:solidFill>
                  <a:prstClr val="black"/>
                </a:solidFill>
                <a:latin typeface="华文楷体" panose="02010600040101010101" pitchFamily="2" charset="-122"/>
                <a:ea typeface="华文楷体" panose="02010600040101010101" pitchFamily="2" charset="-122"/>
              </a:rPr>
              <a:t>特色</a:t>
            </a:r>
            <a:endParaRPr lang="zh-CN" altLang="en-US" sz="4000" dirty="0">
              <a:solidFill>
                <a:prstClr val="black"/>
              </a:solidFill>
              <a:latin typeface="华文楷体" panose="02010600040101010101" pitchFamily="2" charset="-122"/>
              <a:ea typeface="华文楷体"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linds(horizontal)">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blinds(horizontal)">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bldLvl="0" animBg="1"/>
      <p:bldP spid="15" grpId="1" animBg="1"/>
      <p:bldP spid="16" grpId="0" bldLvl="0" animBg="1"/>
      <p:bldP spid="16" grpId="1" animBg="1"/>
      <p:bldP spid="17" grpId="0" bldLvl="0" animBg="1"/>
      <p:bldP spid="17" grpId="1" animBg="1"/>
      <p:bldP spid="18" grpId="0"/>
      <p:bldP spid="18" grpId="1"/>
      <p:bldP spid="19" grpId="0"/>
      <p:bldP spid="1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89341" y="1174536"/>
            <a:ext cx="184731" cy="4508927"/>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endParaRPr kumimoji="0" lang="zh-CN" altLang="en-US" sz="28700" b="1" i="0" kern="1200" cap="none" spc="0" normalizeH="0" baseline="0" noProof="0" dirty="0">
              <a:solidFill>
                <a:srgbClr val="2D4C7F">
                  <a:lumMod val="20000"/>
                  <a:lumOff val="80000"/>
                </a:srgbClr>
              </a:solidFill>
              <a:latin typeface="Berlin Sans FB Demi" panose="020E0802020502020306" pitchFamily="34" charset="0"/>
              <a:ea typeface="方正宋刻本秀楷简体" panose="02000000000000000000" pitchFamily="2" charset="-122"/>
              <a:cs typeface="+mn-cs"/>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26" name="文本框 25"/>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7" name="文本框 26"/>
          <p:cNvSpPr txBox="1"/>
          <p:nvPr/>
        </p:nvSpPr>
        <p:spPr>
          <a:xfrm>
            <a:off x="4291548" y="158203"/>
            <a:ext cx="1809749" cy="368300"/>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rPr>
              <a:t>系统实现</a:t>
            </a:r>
            <a:endPar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endParaRPr>
          </a:p>
        </p:txBody>
      </p:sp>
      <p:sp>
        <p:nvSpPr>
          <p:cNvPr id="31" name="文本框 30"/>
          <p:cNvSpPr txBox="1"/>
          <p:nvPr/>
        </p:nvSpPr>
        <p:spPr>
          <a:xfrm>
            <a:off x="6220783" y="158203"/>
            <a:ext cx="1809749" cy="368300"/>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rPr>
              <a:t>测试分析</a:t>
            </a:r>
            <a:endPar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endParaRPr>
          </a:p>
        </p:txBody>
      </p:sp>
      <p:sp>
        <p:nvSpPr>
          <p:cNvPr id="32" name="文本框 31"/>
          <p:cNvSpPr txBox="1"/>
          <p:nvPr/>
        </p:nvSpPr>
        <p:spPr>
          <a:xfrm>
            <a:off x="815001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a:defRPr/>
            </a:pPr>
            <a:r>
              <a:rPr lang="zh-CN" altLang="en-US" dirty="0">
                <a:solidFill>
                  <a:srgbClr val="2D4C7F"/>
                </a:solidFill>
                <a:latin typeface="华文楷体" panose="02010600040101010101" pitchFamily="2" charset="-122"/>
                <a:ea typeface="华文楷体" panose="02010600040101010101" pitchFamily="2" charset="-122"/>
              </a:rPr>
              <a:t>参考</a:t>
            </a:r>
            <a:r>
              <a:rPr lang="zh-CN" altLang="en-US" dirty="0">
                <a:solidFill>
                  <a:srgbClr val="2D4C7F"/>
                </a:solidFill>
                <a:latin typeface="华文楷体" panose="02010600040101010101" pitchFamily="2" charset="-122"/>
                <a:ea typeface="华文楷体" panose="02010600040101010101" pitchFamily="2" charset="-122"/>
              </a:rPr>
              <a:t>资料</a:t>
            </a:r>
            <a:endParaRPr lang="zh-CN" altLang="en-US" dirty="0">
              <a:solidFill>
                <a:srgbClr val="2D4C7F"/>
              </a:solidFill>
              <a:latin typeface="华文楷体" panose="02010600040101010101" pitchFamily="2" charset="-122"/>
              <a:ea typeface="华文楷体" panose="02010600040101010101" pitchFamily="2" charset="-122"/>
            </a:endParaRPr>
          </a:p>
        </p:txBody>
      </p:sp>
      <p:sp>
        <p:nvSpPr>
          <p:cNvPr id="100" name="文本框 99"/>
          <p:cNvSpPr txBox="1"/>
          <p:nvPr/>
        </p:nvSpPr>
        <p:spPr>
          <a:xfrm>
            <a:off x="645795" y="1346200"/>
            <a:ext cx="10514965" cy="4799965"/>
          </a:xfrm>
          <a:prstGeom prst="rect">
            <a:avLst/>
          </a:prstGeom>
          <a:noFill/>
          <a:ln w="9525">
            <a:noFill/>
          </a:ln>
        </p:spPr>
        <p:txBody>
          <a:bodyPr wrap="square">
            <a:spAutoFit/>
          </a:bodyPr>
          <a:p>
            <a:pPr marL="285750" indent="-285750">
              <a:buFont typeface="Arial" panose="020B0604020202020204" pitchFamily="34" charset="0"/>
              <a:buChar char="•"/>
            </a:pPr>
            <a:r>
              <a:rPr lang="zh-CN" altLang="en-US" b="0">
                <a:solidFill>
                  <a:srgbClr val="000000"/>
                </a:solidFill>
                <a:latin typeface="Arial" panose="020B0604020202020204" pitchFamily="34" charset="0"/>
                <a:ea typeface="宋体" panose="02010600030101010101" pitchFamily="2" charset="-122"/>
              </a:rPr>
              <a:t>【</a:t>
            </a:r>
            <a:r>
              <a:rPr lang="en-US" altLang="zh-CN" b="0">
                <a:solidFill>
                  <a:srgbClr val="000000"/>
                </a:solidFill>
                <a:latin typeface="Arial" panose="020B0604020202020204" pitchFamily="34" charset="0"/>
                <a:ea typeface="宋体" panose="02010600030101010101" pitchFamily="2" charset="-122"/>
              </a:rPr>
              <a:t>1</a:t>
            </a:r>
            <a:r>
              <a:rPr lang="zh-CN" altLang="en-US" b="0">
                <a:solidFill>
                  <a:srgbClr val="000000"/>
                </a:solidFill>
                <a:latin typeface="Arial" panose="020B0604020202020204" pitchFamily="34" charset="0"/>
                <a:ea typeface="宋体" panose="02010600030101010101" pitchFamily="2" charset="-122"/>
              </a:rPr>
              <a:t>】</a:t>
            </a:r>
            <a:r>
              <a:rPr lang="en-US" b="0">
                <a:solidFill>
                  <a:srgbClr val="000000"/>
                </a:solidFill>
                <a:latin typeface="Arial" panose="020B0604020202020204" pitchFamily="34" charset="0"/>
                <a:ea typeface="宋体" panose="02010600030101010101" pitchFamily="2" charset="-122"/>
              </a:rPr>
              <a:t>Han Fang, Zhaoyang Jia, PIMoG: An effective screen-shooting noiselayer simulation for deep-learning-based watermarking network. In MM ’22: The 30th ACM International Conference on Multimedia, Lisboa, Portugal, October 10 - 14, 2022,pages 2267–2275. ACM, 2022.</a:t>
            </a:r>
            <a:endParaRPr lang="en-US" b="0">
              <a:solidFill>
                <a:srgbClr val="000000"/>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zh-CN" altLang="en-US" b="0">
                <a:solidFill>
                  <a:srgbClr val="000000"/>
                </a:solidFill>
                <a:latin typeface="Arial" panose="020B0604020202020204" pitchFamily="34" charset="0"/>
                <a:ea typeface="宋体" panose="02010600030101010101" pitchFamily="2" charset="-122"/>
              </a:rPr>
              <a:t>【</a:t>
            </a:r>
            <a:r>
              <a:rPr lang="en-US" altLang="zh-CN" b="0">
                <a:solidFill>
                  <a:srgbClr val="000000"/>
                </a:solidFill>
                <a:latin typeface="Arial" panose="020B0604020202020204" pitchFamily="34" charset="0"/>
                <a:ea typeface="宋体" panose="02010600030101010101" pitchFamily="2" charset="-122"/>
              </a:rPr>
              <a:t>2</a:t>
            </a:r>
            <a:r>
              <a:rPr lang="zh-CN" altLang="en-US" b="0">
                <a:solidFill>
                  <a:srgbClr val="000000"/>
                </a:solidFill>
                <a:latin typeface="Arial" panose="020B0604020202020204" pitchFamily="34" charset="0"/>
                <a:ea typeface="宋体" panose="02010600030101010101" pitchFamily="2" charset="-122"/>
              </a:rPr>
              <a:t>】</a:t>
            </a:r>
            <a:r>
              <a:rPr lang="en-US" altLang="en-US" b="0">
                <a:solidFill>
                  <a:srgbClr val="000000"/>
                </a:solidFill>
                <a:latin typeface="Arial" panose="020B0604020202020204" pitchFamily="34" charset="0"/>
                <a:ea typeface="宋体" panose="02010600030101010101" pitchFamily="2" charset="-122"/>
              </a:rPr>
              <a:t>Fang H, Chen D, Wang F, et al. TERA: Screen-to-Camera Image Code with Transparency, Efficiency, Robustness and Adaptability[J]. IEEE Transactions on Multimedia, 2021, 24: 955-967</a:t>
            </a:r>
            <a:endParaRPr lang="en-US" altLang="en-US" b="0">
              <a:solidFill>
                <a:srgbClr val="000000"/>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zh-CN" altLang="en-US" b="0">
                <a:solidFill>
                  <a:srgbClr val="000000"/>
                </a:solidFill>
                <a:latin typeface="Arial" panose="020B0604020202020204" pitchFamily="34" charset="0"/>
                <a:ea typeface="宋体" panose="02010600030101010101" pitchFamily="2" charset="-122"/>
              </a:rPr>
              <a:t>【</a:t>
            </a:r>
            <a:r>
              <a:rPr lang="en-US" altLang="zh-CN" b="0">
                <a:solidFill>
                  <a:srgbClr val="000000"/>
                </a:solidFill>
                <a:latin typeface="Arial" panose="020B0604020202020204" pitchFamily="34" charset="0"/>
                <a:ea typeface="宋体" panose="02010600030101010101" pitchFamily="2" charset="-122"/>
              </a:rPr>
              <a:t>3</a:t>
            </a:r>
            <a:r>
              <a:rPr lang="zh-CN" altLang="en-US" b="0">
                <a:solidFill>
                  <a:srgbClr val="000000"/>
                </a:solidFill>
                <a:latin typeface="Arial" panose="020B0604020202020204" pitchFamily="34" charset="0"/>
                <a:ea typeface="宋体" panose="02010600030101010101" pitchFamily="2" charset="-122"/>
              </a:rPr>
              <a:t>】</a:t>
            </a:r>
            <a:r>
              <a:rPr lang="en-US" altLang="en-US" b="0">
                <a:solidFill>
                  <a:srgbClr val="000000"/>
                </a:solidFill>
                <a:latin typeface="Arial" panose="020B0604020202020204" pitchFamily="34" charset="0"/>
                <a:ea typeface="宋体" panose="02010600030101010101" pitchFamily="2" charset="-122"/>
              </a:rPr>
              <a:t>Cui H, Bian H, Zhang W, et al. Unseencode: Invisible on-screen barcode with image-based extraction[C]//IEEE INFOCOM 2019-IEEE Conference on Computer Communications.</a:t>
            </a:r>
            <a:endParaRPr lang="en-US" altLang="en-US" b="0">
              <a:solidFill>
                <a:srgbClr val="000000"/>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zh-CN" altLang="en-US" b="0">
                <a:solidFill>
                  <a:srgbClr val="000000"/>
                </a:solidFill>
                <a:latin typeface="Arial" panose="020B0604020202020204" pitchFamily="34" charset="0"/>
                <a:ea typeface="宋体" panose="02010600030101010101" pitchFamily="2" charset="-122"/>
              </a:rPr>
              <a:t>【</a:t>
            </a:r>
            <a:r>
              <a:rPr lang="en-US" altLang="zh-CN" b="0">
                <a:solidFill>
                  <a:srgbClr val="000000"/>
                </a:solidFill>
                <a:latin typeface="Arial" panose="020B0604020202020204" pitchFamily="34" charset="0"/>
                <a:ea typeface="宋体" panose="02010600030101010101" pitchFamily="2" charset="-122"/>
              </a:rPr>
              <a:t>4</a:t>
            </a:r>
            <a:r>
              <a:rPr lang="zh-CN" altLang="en-US" b="0">
                <a:solidFill>
                  <a:srgbClr val="000000"/>
                </a:solidFill>
                <a:latin typeface="Arial" panose="020B0604020202020204" pitchFamily="34" charset="0"/>
                <a:ea typeface="宋体" panose="02010600030101010101" pitchFamily="2" charset="-122"/>
              </a:rPr>
              <a:t>】</a:t>
            </a:r>
            <a:r>
              <a:rPr lang="en-US" altLang="en-US" b="0">
                <a:solidFill>
                  <a:srgbClr val="000000"/>
                </a:solidFill>
                <a:latin typeface="Arial" panose="020B0604020202020204" pitchFamily="34" charset="0"/>
                <a:ea typeface="宋体" panose="02010600030101010101" pitchFamily="2" charset="-122"/>
              </a:rPr>
              <a:t>Fang H, Zhang W, Ma Z, et al. A camera shooting resilient watermarking scheme for underpainting documents[J]. IEEE Transactions on Circuits and Systems for Video Technology, 2019.</a:t>
            </a:r>
            <a:endParaRPr lang="en-US" altLang="en-US" b="0">
              <a:solidFill>
                <a:srgbClr val="000000"/>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zh-CN" altLang="en-US" b="0">
                <a:solidFill>
                  <a:srgbClr val="000000"/>
                </a:solidFill>
                <a:latin typeface="Arial" panose="020B0604020202020204" pitchFamily="34" charset="0"/>
                <a:ea typeface="宋体" panose="02010600030101010101" pitchFamily="2" charset="-122"/>
              </a:rPr>
              <a:t>【</a:t>
            </a:r>
            <a:r>
              <a:rPr lang="en-US" altLang="zh-CN" b="0">
                <a:solidFill>
                  <a:srgbClr val="000000"/>
                </a:solidFill>
                <a:latin typeface="Arial" panose="020B0604020202020204" pitchFamily="34" charset="0"/>
                <a:ea typeface="宋体" panose="02010600030101010101" pitchFamily="2" charset="-122"/>
              </a:rPr>
              <a:t>5</a:t>
            </a:r>
            <a:r>
              <a:rPr lang="zh-CN" altLang="en-US" b="0">
                <a:solidFill>
                  <a:srgbClr val="000000"/>
                </a:solidFill>
                <a:latin typeface="Arial" panose="020B0604020202020204" pitchFamily="34" charset="0"/>
                <a:ea typeface="宋体" panose="02010600030101010101" pitchFamily="2" charset="-122"/>
              </a:rPr>
              <a:t>】</a:t>
            </a:r>
            <a:r>
              <a:rPr lang="en-US" altLang="en-US" b="0">
                <a:solidFill>
                  <a:srgbClr val="000000"/>
                </a:solidFill>
                <a:latin typeface="Arial" panose="020B0604020202020204" pitchFamily="34" charset="0"/>
                <a:ea typeface="宋体" panose="02010600030101010101" pitchFamily="2" charset="-122"/>
              </a:rPr>
              <a:t>Fang H, Zhang W, Zhou H, et al. Screen-shooting resilient watermarking[J]. IEEE Transactions on Information Forensics and Security, 2018, 14(6): 1403-1418.</a:t>
            </a:r>
            <a:endParaRPr lang="en-US" altLang="en-US" b="0">
              <a:solidFill>
                <a:srgbClr val="000000"/>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zh-CN" altLang="en-US" b="0">
                <a:solidFill>
                  <a:srgbClr val="000000"/>
                </a:solidFill>
                <a:latin typeface="Arial" panose="020B0604020202020204" pitchFamily="34" charset="0"/>
                <a:ea typeface="宋体" panose="02010600030101010101" pitchFamily="2" charset="-122"/>
              </a:rPr>
              <a:t>【</a:t>
            </a:r>
            <a:r>
              <a:rPr lang="en-US" altLang="zh-CN" b="0">
                <a:solidFill>
                  <a:srgbClr val="000000"/>
                </a:solidFill>
                <a:latin typeface="Arial" panose="020B0604020202020204" pitchFamily="34" charset="0"/>
                <a:ea typeface="宋体" panose="02010600030101010101" pitchFamily="2" charset="-122"/>
              </a:rPr>
              <a:t>6</a:t>
            </a:r>
            <a:r>
              <a:rPr lang="zh-CN" altLang="en-US" b="0">
                <a:solidFill>
                  <a:srgbClr val="000000"/>
                </a:solidFill>
                <a:latin typeface="Arial" panose="020B0604020202020204" pitchFamily="34" charset="0"/>
                <a:ea typeface="宋体" panose="02010600030101010101" pitchFamily="2" charset="-122"/>
              </a:rPr>
              <a:t>】</a:t>
            </a:r>
            <a:r>
              <a:rPr lang="en-US" altLang="en-US" b="0">
                <a:solidFill>
                  <a:srgbClr val="000000"/>
                </a:solidFill>
                <a:latin typeface="Arial" panose="020B0604020202020204" pitchFamily="34" charset="0"/>
                <a:ea typeface="宋体" panose="02010600030101010101" pitchFamily="2" charset="-122"/>
              </a:rPr>
              <a:t>Alexnet:ImageNet Classification with Deep Convolutional Neural Networks</a:t>
            </a:r>
            <a:endParaRPr lang="en-US" altLang="en-US" b="0">
              <a:solidFill>
                <a:srgbClr val="000000"/>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zh-CN" altLang="en-US" b="0">
                <a:solidFill>
                  <a:srgbClr val="000000"/>
                </a:solidFill>
                <a:latin typeface="Arial" panose="020B0604020202020204" pitchFamily="34" charset="0"/>
                <a:ea typeface="宋体" panose="02010600030101010101" pitchFamily="2" charset="-122"/>
              </a:rPr>
              <a:t>【</a:t>
            </a:r>
            <a:r>
              <a:rPr lang="en-US" altLang="zh-CN" b="0">
                <a:solidFill>
                  <a:srgbClr val="000000"/>
                </a:solidFill>
                <a:latin typeface="Arial" panose="020B0604020202020204" pitchFamily="34" charset="0"/>
                <a:ea typeface="宋体" panose="02010600030101010101" pitchFamily="2" charset="-122"/>
              </a:rPr>
              <a:t>7</a:t>
            </a:r>
            <a:r>
              <a:rPr lang="zh-CN" altLang="en-US" b="0">
                <a:solidFill>
                  <a:srgbClr val="000000"/>
                </a:solidFill>
                <a:latin typeface="Arial" panose="020B0604020202020204" pitchFamily="34" charset="0"/>
                <a:ea typeface="宋体" panose="02010600030101010101" pitchFamily="2" charset="-122"/>
              </a:rPr>
              <a:t>】Self-supervised Visual Feature Learning Deep Neural Networks: A Survey，Longlong Jing, Yingli Tian</a:t>
            </a:r>
            <a:endParaRPr lang="zh-CN" altLang="en-US" b="0">
              <a:solidFill>
                <a:srgbClr val="000000"/>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zh-CN" altLang="en-US" b="0">
                <a:solidFill>
                  <a:srgbClr val="000000"/>
                </a:solidFill>
                <a:latin typeface="Arial" panose="020B0604020202020204" pitchFamily="34" charset="0"/>
                <a:ea typeface="宋体" panose="02010600030101010101" pitchFamily="2" charset="-122"/>
              </a:rPr>
              <a:t>【</a:t>
            </a:r>
            <a:r>
              <a:rPr lang="en-US" altLang="zh-CN" b="0">
                <a:solidFill>
                  <a:srgbClr val="000000"/>
                </a:solidFill>
                <a:latin typeface="Arial" panose="020B0604020202020204" pitchFamily="34" charset="0"/>
                <a:ea typeface="宋体" panose="02010600030101010101" pitchFamily="2" charset="-122"/>
              </a:rPr>
              <a:t>8</a:t>
            </a:r>
            <a:r>
              <a:rPr lang="zh-CN" altLang="en-US" b="0">
                <a:solidFill>
                  <a:srgbClr val="000000"/>
                </a:solidFill>
                <a:latin typeface="Arial" panose="020B0604020202020204" pitchFamily="34" charset="0"/>
                <a:ea typeface="宋体" panose="02010600030101010101" pitchFamily="2" charset="-122"/>
              </a:rPr>
              <a:t>】Prototypical Cross-domain Self-supervised Learning for Few-shot Unsupervised Domain Adaptation   Xiangyu Yue,Zangwei Zheng,Shanghang Zhang,Yang Gao</a:t>
            </a:r>
            <a:endParaRPr lang="zh-CN" altLang="en-US" b="0">
              <a:solidFill>
                <a:srgbClr val="000000"/>
              </a:solidFill>
              <a:latin typeface="Arial" panose="020B0604020202020204" pitchFamily="34" charset="0"/>
              <a:ea typeface="宋体" panose="02010600030101010101" pitchFamily="2" charset="-122"/>
            </a:endParaRPr>
          </a:p>
        </p:txBody>
      </p:sp>
      <p:sp>
        <p:nvSpPr>
          <p:cNvPr id="3" name="文本框 2"/>
          <p:cNvSpPr txBox="1"/>
          <p:nvPr>
            <p:custDataLst>
              <p:tags r:id="rId2"/>
            </p:custDataLst>
          </p:nvPr>
        </p:nvSpPr>
        <p:spPr>
          <a:xfrm>
            <a:off x="645795" y="777240"/>
            <a:ext cx="4650740" cy="477520"/>
          </a:xfrm>
          <a:prstGeom prst="rect">
            <a:avLst/>
          </a:prstGeom>
          <a:noFill/>
        </p:spPr>
        <p:txBody>
          <a:bodyPr wrap="square" rtlCol="0" anchor="t">
            <a:noAutofit/>
          </a:bodyPr>
          <a:p>
            <a:r>
              <a:rPr lang="zh-CN" altLang="en-US" sz="2800" b="1" dirty="0">
                <a:latin typeface="华文楷体" panose="02010600040101010101" pitchFamily="2" charset="-122"/>
                <a:ea typeface="华文楷体" panose="02010600040101010101" pitchFamily="2" charset="-122"/>
                <a:sym typeface="+mn-ea"/>
              </a:rPr>
              <a:t>参考资料</a:t>
            </a:r>
            <a:r>
              <a:rPr lang="en-US" altLang="zh-CN" sz="2800" b="1" dirty="0">
                <a:latin typeface="华文楷体" panose="02010600040101010101" pitchFamily="2" charset="-122"/>
                <a:ea typeface="华文楷体" panose="02010600040101010101" pitchFamily="2" charset="-122"/>
                <a:sym typeface="+mn-ea"/>
              </a:rPr>
              <a:t>--</a:t>
            </a:r>
            <a:r>
              <a:rPr lang="zh-CN" altLang="en-US" sz="2800" b="1" dirty="0">
                <a:latin typeface="华文楷体" panose="02010600040101010101" pitchFamily="2" charset="-122"/>
                <a:ea typeface="华文楷体" panose="02010600040101010101" pitchFamily="2" charset="-122"/>
                <a:sym typeface="+mn-ea"/>
              </a:rPr>
              <a:t>论文</a:t>
            </a:r>
            <a:endParaRPr lang="zh-CN" altLang="en-US" sz="2800" b="1" dirty="0">
              <a:latin typeface="华文楷体" panose="02010600040101010101" pitchFamily="2" charset="-122"/>
              <a:ea typeface="华文楷体" panose="02010600040101010101" pitchFamily="2" charset="-122"/>
              <a:sym typeface="+mn-ea"/>
            </a:endParaRPr>
          </a:p>
        </p:txBody>
      </p:sp>
    </p:spTree>
  </p:cSld>
  <p:clrMapOvr>
    <a:masterClrMapping/>
  </p:clrMapOvr>
  <p:timing>
    <p:tnLst>
      <p:par>
        <p:cTn id="1" dur="indefinite" restart="never" nodeType="tmRoot"/>
      </p:par>
    </p:tnLst>
    <p:bldLst>
      <p:bldP spid="3" grpId="0"/>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189341" y="1174536"/>
            <a:ext cx="184731" cy="4508927"/>
          </a:xfrm>
          <a:prstGeom prst="rect">
            <a:avLst/>
          </a:prstGeom>
          <a:noFill/>
        </p:spPr>
        <p:txBody>
          <a:bodyPr wrap="none" rtlCol="0">
            <a:spAutoFit/>
          </a:bodyPr>
          <a:lstStyle/>
          <a:p>
            <a:pPr marR="0" indent="0" defTabSz="914400" fontAlgn="auto">
              <a:lnSpc>
                <a:spcPct val="100000"/>
              </a:lnSpc>
              <a:spcBef>
                <a:spcPts val="0"/>
              </a:spcBef>
              <a:spcAft>
                <a:spcPts val="0"/>
              </a:spcAft>
              <a:buClrTx/>
              <a:buSzTx/>
              <a:buFontTx/>
              <a:buNone/>
              <a:defRPr/>
            </a:pPr>
            <a:endParaRPr kumimoji="0" lang="zh-CN" altLang="en-US" sz="28700" b="1" i="0" kern="1200" cap="none" spc="0" normalizeH="0" baseline="0" noProof="0" dirty="0">
              <a:solidFill>
                <a:srgbClr val="2D4C7F">
                  <a:lumMod val="20000"/>
                  <a:lumOff val="80000"/>
                </a:srgbClr>
              </a:solidFill>
              <a:latin typeface="Berlin Sans FB Demi" panose="020E0802020502020306" pitchFamily="34" charset="0"/>
              <a:ea typeface="方正宋刻本秀楷简体" panose="02000000000000000000" pitchFamily="2" charset="-122"/>
              <a:cs typeface="+mn-cs"/>
            </a:endParaRPr>
          </a:p>
        </p:txBody>
      </p: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26" name="文本框 25"/>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7" name="文本框 26"/>
          <p:cNvSpPr txBox="1"/>
          <p:nvPr/>
        </p:nvSpPr>
        <p:spPr>
          <a:xfrm>
            <a:off x="4291548" y="158203"/>
            <a:ext cx="1809749" cy="368300"/>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rPr>
              <a:t>系统实现</a:t>
            </a:r>
            <a:endPar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endParaRPr>
          </a:p>
        </p:txBody>
      </p:sp>
      <p:sp>
        <p:nvSpPr>
          <p:cNvPr id="31" name="文本框 30"/>
          <p:cNvSpPr txBox="1"/>
          <p:nvPr/>
        </p:nvSpPr>
        <p:spPr>
          <a:xfrm>
            <a:off x="6220783" y="158203"/>
            <a:ext cx="1809749" cy="368300"/>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rPr>
              <a:t>测试分析</a:t>
            </a:r>
            <a:endPar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endParaRPr>
          </a:p>
        </p:txBody>
      </p:sp>
      <p:sp>
        <p:nvSpPr>
          <p:cNvPr id="32" name="文本框 31"/>
          <p:cNvSpPr txBox="1"/>
          <p:nvPr/>
        </p:nvSpPr>
        <p:spPr>
          <a:xfrm>
            <a:off x="815001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a:defRPr/>
            </a:pPr>
            <a:r>
              <a:rPr lang="zh-CN" altLang="en-US" dirty="0">
                <a:solidFill>
                  <a:srgbClr val="2D4C7F"/>
                </a:solidFill>
                <a:latin typeface="华文楷体" panose="02010600040101010101" pitchFamily="2" charset="-122"/>
                <a:ea typeface="华文楷体" panose="02010600040101010101" pitchFamily="2" charset="-122"/>
              </a:rPr>
              <a:t>参考</a:t>
            </a:r>
            <a:r>
              <a:rPr lang="zh-CN" altLang="en-US" dirty="0">
                <a:solidFill>
                  <a:srgbClr val="2D4C7F"/>
                </a:solidFill>
                <a:latin typeface="华文楷体" panose="02010600040101010101" pitchFamily="2" charset="-122"/>
                <a:ea typeface="华文楷体" panose="02010600040101010101" pitchFamily="2" charset="-122"/>
              </a:rPr>
              <a:t>资料</a:t>
            </a:r>
            <a:endParaRPr lang="zh-CN" altLang="en-US" dirty="0">
              <a:solidFill>
                <a:srgbClr val="2D4C7F"/>
              </a:solidFill>
              <a:latin typeface="华文楷体" panose="02010600040101010101" pitchFamily="2" charset="-122"/>
              <a:ea typeface="华文楷体" panose="02010600040101010101" pitchFamily="2" charset="-122"/>
            </a:endParaRPr>
          </a:p>
        </p:txBody>
      </p:sp>
      <p:sp>
        <p:nvSpPr>
          <p:cNvPr id="100" name="文本框 99"/>
          <p:cNvSpPr txBox="1"/>
          <p:nvPr/>
        </p:nvSpPr>
        <p:spPr>
          <a:xfrm>
            <a:off x="645795" y="1346200"/>
            <a:ext cx="10514965" cy="4799965"/>
          </a:xfrm>
          <a:prstGeom prst="rect">
            <a:avLst/>
          </a:prstGeom>
          <a:noFill/>
          <a:ln w="9525">
            <a:noFill/>
          </a:ln>
        </p:spPr>
        <p:txBody>
          <a:bodyPr wrap="square">
            <a:spAutoFit/>
          </a:bodyPr>
          <a:p>
            <a:pPr marL="285750" indent="-285750">
              <a:buFont typeface="Arial" panose="020B0604020202020204" pitchFamily="34" charset="0"/>
              <a:buChar char="•"/>
            </a:pPr>
            <a:r>
              <a:rPr lang="en-US" altLang="zh-CN" b="0">
                <a:solidFill>
                  <a:srgbClr val="000000"/>
                </a:solidFill>
                <a:latin typeface="Arial" panose="020B0604020202020204" pitchFamily="34" charset="0"/>
                <a:ea typeface="宋体" panose="02010600030101010101" pitchFamily="2" charset="-122"/>
              </a:rPr>
              <a:t>PIMOG </a:t>
            </a:r>
            <a:r>
              <a:rPr lang="en-US" altLang="zh-CN" b="0">
                <a:solidFill>
                  <a:schemeClr val="accent1"/>
                </a:solidFill>
                <a:latin typeface="Arial" panose="020B0604020202020204" pitchFamily="34" charset="0"/>
                <a:ea typeface="宋体" panose="02010600030101010101" pitchFamily="2" charset="-122"/>
              </a:rPr>
              <a:t>https://github.com/FangHanNUS/PIMoG-An-Effective-Screen-shooting-Noise-Layer-Simulation-for-Deep-Learning-Based-Watermarking-Netw</a:t>
            </a:r>
            <a:endParaRPr lang="en-US" altLang="zh-CN" b="0">
              <a:solidFill>
                <a:schemeClr val="accent1"/>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rgbClr val="000000"/>
                </a:solidFill>
                <a:latin typeface="Arial" panose="020B0604020202020204" pitchFamily="34" charset="0"/>
                <a:ea typeface="宋体" panose="02010600030101010101" pitchFamily="2" charset="-122"/>
              </a:rPr>
              <a:t>TERA details </a:t>
            </a:r>
            <a:r>
              <a:rPr lang="en-US" altLang="zh-CN" b="0">
                <a:solidFill>
                  <a:schemeClr val="accent1"/>
                </a:solidFill>
                <a:latin typeface="Arial" panose="020B0604020202020204" pitchFamily="34" charset="0"/>
                <a:ea typeface="宋体" panose="02010600030101010101" pitchFamily="2" charset="-122"/>
              </a:rPr>
              <a:t>https://www.researchgate.net/publication/349601158_TERA_Screen-to-Camera_Image_Code_with_Transparency_Efficiency_Robustness_and_Adaptability</a:t>
            </a:r>
            <a:endParaRPr lang="en-US" altLang="zh-CN" b="0">
              <a:solidFill>
                <a:srgbClr val="000000"/>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rgbClr val="000000"/>
                </a:solidFill>
                <a:latin typeface="Arial" panose="020B0604020202020204" pitchFamily="34" charset="0"/>
                <a:ea typeface="宋体" panose="02010600030101010101" pitchFamily="2" charset="-122"/>
              </a:rPr>
              <a:t>Image math correction code </a:t>
            </a:r>
            <a:r>
              <a:rPr lang="zh-CN" altLang="en-US" b="0">
                <a:solidFill>
                  <a:schemeClr val="accent1"/>
                </a:solidFill>
                <a:latin typeface="Arial" panose="020B0604020202020204" pitchFamily="34" charset="0"/>
                <a:ea typeface="宋体" panose="02010600030101010101" pitchFamily="2" charset="-122"/>
              </a:rPr>
              <a:t>https://blog.csdn.net/weixin_42410915/article/details/120280933</a:t>
            </a:r>
            <a:endParaRPr lang="zh-CN" altLang="en-US" b="0">
              <a:solidFill>
                <a:schemeClr val="accent1"/>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rgbClr val="000000"/>
                </a:solidFill>
                <a:latin typeface="Arial" panose="020B0604020202020204" pitchFamily="34" charset="0"/>
                <a:ea typeface="宋体" panose="02010600030101010101" pitchFamily="2" charset="-122"/>
              </a:rPr>
              <a:t>Hamming code </a:t>
            </a:r>
            <a:r>
              <a:rPr lang="en-US" altLang="zh-CN" b="0">
                <a:solidFill>
                  <a:schemeClr val="accent1"/>
                </a:solidFill>
                <a:latin typeface="Arial" panose="020B0604020202020204" pitchFamily="34" charset="0"/>
                <a:ea typeface="宋体" panose="02010600030101010101" pitchFamily="2" charset="-122"/>
              </a:rPr>
              <a:t>https://github.com/absingh31/HammingCode</a:t>
            </a:r>
            <a:endParaRPr lang="en-US" altLang="zh-CN" b="0">
              <a:solidFill>
                <a:schemeClr val="accent1"/>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rgbClr val="000000"/>
                </a:solidFill>
                <a:latin typeface="Arial" panose="020B0604020202020204" pitchFamily="34" charset="0"/>
                <a:ea typeface="宋体" panose="02010600030101010101" pitchFamily="2" charset="-122"/>
              </a:rPr>
              <a:t>Hamming correction details </a:t>
            </a:r>
            <a:r>
              <a:rPr lang="en-US" altLang="zh-CN" b="0">
                <a:solidFill>
                  <a:schemeClr val="accent1"/>
                </a:solidFill>
                <a:latin typeface="Arial" panose="020B0604020202020204" pitchFamily="34" charset="0"/>
                <a:ea typeface="宋体" panose="02010600030101010101" pitchFamily="2" charset="-122"/>
              </a:rPr>
              <a:t>https://blog.csdn.net/huoji555/article/details/103244830</a:t>
            </a:r>
            <a:endParaRPr lang="en-US" altLang="zh-CN" b="0">
              <a:solidFill>
                <a:srgbClr val="000000"/>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rgbClr val="000000"/>
                </a:solidFill>
                <a:latin typeface="Arial" panose="020B0604020202020204" pitchFamily="34" charset="0"/>
                <a:ea typeface="宋体" panose="02010600030101010101" pitchFamily="2" charset="-122"/>
              </a:rPr>
              <a:t>Deep learning model Alexnet details </a:t>
            </a:r>
            <a:r>
              <a:rPr lang="en-US" altLang="zh-CN" b="0">
                <a:solidFill>
                  <a:schemeClr val="accent1"/>
                </a:solidFill>
                <a:latin typeface="Arial" panose="020B0604020202020204" pitchFamily="34" charset="0"/>
                <a:ea typeface="宋体" panose="02010600030101010101" pitchFamily="2" charset="-122"/>
              </a:rPr>
              <a:t>https://blog.csdn.net/hongbin_xu/article/details/80271291</a:t>
            </a:r>
            <a:endParaRPr lang="en-US" altLang="zh-CN" b="0">
              <a:solidFill>
                <a:srgbClr val="000000"/>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rgbClr val="000000"/>
                </a:solidFill>
                <a:latin typeface="Arial" panose="020B0604020202020204" pitchFamily="34" charset="0"/>
                <a:ea typeface="宋体" panose="02010600030101010101" pitchFamily="2" charset="-122"/>
              </a:rPr>
              <a:t>Moire generation details </a:t>
            </a:r>
            <a:r>
              <a:rPr lang="en-US" altLang="zh-CN" b="0">
                <a:solidFill>
                  <a:schemeClr val="accent1"/>
                </a:solidFill>
                <a:latin typeface="Arial" panose="020B0604020202020204" pitchFamily="34" charset="0"/>
                <a:ea typeface="宋体" panose="02010600030101010101" pitchFamily="2" charset="-122"/>
              </a:rPr>
              <a:t>https://blog.csdn.net/matrix_space/article/details/42215233</a:t>
            </a:r>
            <a:endParaRPr lang="en-US" altLang="zh-CN" b="0">
              <a:solidFill>
                <a:schemeClr val="accent1"/>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chemeClr val="tx1"/>
                </a:solidFill>
                <a:latin typeface="Arial" panose="020B0604020202020204" pitchFamily="34" charset="0"/>
                <a:ea typeface="宋体" panose="02010600030101010101" pitchFamily="2" charset="-122"/>
              </a:rPr>
              <a:t>Data Augmentation </a:t>
            </a:r>
            <a:r>
              <a:rPr lang="en-US" altLang="zh-CN" b="0">
                <a:solidFill>
                  <a:schemeClr val="accent1"/>
                </a:solidFill>
                <a:latin typeface="Arial" panose="020B0604020202020204" pitchFamily="34" charset="0"/>
                <a:ea typeface="宋体" panose="02010600030101010101" pitchFamily="2" charset="-122"/>
              </a:rPr>
              <a:t>https://zhuanlan.zhihu.com/p/41679153</a:t>
            </a:r>
            <a:endParaRPr lang="en-US" altLang="zh-CN" b="0">
              <a:solidFill>
                <a:schemeClr val="accent1"/>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chemeClr val="tx1"/>
                </a:solidFill>
                <a:latin typeface="Arial" panose="020B0604020202020204" pitchFamily="34" charset="0"/>
                <a:ea typeface="宋体" panose="02010600030101010101" pitchFamily="2" charset="-122"/>
              </a:rPr>
              <a:t>Self-Supervised Learning </a:t>
            </a:r>
            <a:r>
              <a:rPr lang="en-US" altLang="zh-CN" b="0">
                <a:solidFill>
                  <a:schemeClr val="accent1"/>
                </a:solidFill>
                <a:latin typeface="Arial" panose="020B0604020202020204" pitchFamily="34" charset="0"/>
                <a:ea typeface="宋体" panose="02010600030101010101" pitchFamily="2" charset="-122"/>
              </a:rPr>
              <a:t>https://zhuanlan.zhihu.com/p/184995155</a:t>
            </a:r>
            <a:endParaRPr lang="en-US" altLang="zh-CN" b="0">
              <a:solidFill>
                <a:schemeClr val="accent1"/>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a:latin typeface="Arial" panose="020B0604020202020204" pitchFamily="34" charset="0"/>
                <a:ea typeface="宋体" panose="02010600030101010101" pitchFamily="2" charset="-122"/>
                <a:sym typeface="+mn-ea"/>
              </a:rPr>
              <a:t>Self-Supervised Learning details </a:t>
            </a:r>
            <a:r>
              <a:rPr lang="en-US" altLang="zh-CN" b="0">
                <a:solidFill>
                  <a:schemeClr val="accent1"/>
                </a:solidFill>
                <a:latin typeface="Arial" panose="020B0604020202020204" pitchFamily="34" charset="0"/>
                <a:ea typeface="宋体" panose="02010600030101010101" pitchFamily="2" charset="-122"/>
              </a:rPr>
              <a:t>https://blog.csdn.net/sdu_hao/article/details/104515917</a:t>
            </a:r>
            <a:endParaRPr lang="en-US" altLang="zh-CN" b="0">
              <a:solidFill>
                <a:schemeClr val="accent1"/>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chemeClr val="tx1"/>
                </a:solidFill>
                <a:latin typeface="Arial" panose="020B0604020202020204" pitchFamily="34" charset="0"/>
                <a:ea typeface="宋体" panose="02010600030101010101" pitchFamily="2" charset="-122"/>
              </a:rPr>
              <a:t>Pytorch and DeepLearning</a:t>
            </a:r>
            <a:r>
              <a:rPr lang="en-US" altLang="zh-CN" b="0">
                <a:solidFill>
                  <a:schemeClr val="accent1"/>
                </a:solidFill>
                <a:latin typeface="Arial" panose="020B0604020202020204" pitchFamily="34" charset="0"/>
                <a:ea typeface="宋体" panose="02010600030101010101" pitchFamily="2" charset="-122"/>
              </a:rPr>
              <a:t> https://www.bilibili.com/video/BV1hE411t7RN?vd_source=543b1fdd118d8898b4c529bef1395239</a:t>
            </a:r>
            <a:endParaRPr lang="en-US" altLang="zh-CN" b="0">
              <a:solidFill>
                <a:schemeClr val="accent1"/>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chemeClr val="tx1"/>
                </a:solidFill>
                <a:latin typeface="Arial" panose="020B0604020202020204" pitchFamily="34" charset="0"/>
                <a:ea typeface="宋体" panose="02010600030101010101" pitchFamily="2" charset="-122"/>
              </a:rPr>
              <a:t>Moire</a:t>
            </a:r>
            <a:r>
              <a:rPr lang="en-US" altLang="zh-CN" b="0">
                <a:solidFill>
                  <a:schemeClr val="accent1"/>
                </a:solidFill>
                <a:latin typeface="Arial" panose="020B0604020202020204" pitchFamily="34" charset="0"/>
                <a:ea typeface="宋体" panose="02010600030101010101" pitchFamily="2" charset="-122"/>
              </a:rPr>
              <a:t> https://zhuanlan.zhihu.com/p/21478979</a:t>
            </a:r>
            <a:endParaRPr lang="en-US" altLang="zh-CN" b="0">
              <a:solidFill>
                <a:schemeClr val="accent1"/>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chemeClr val="tx1"/>
                </a:solidFill>
                <a:latin typeface="Arial" panose="020B0604020202020204" pitchFamily="34" charset="0"/>
                <a:ea typeface="宋体" panose="02010600030101010101" pitchFamily="2" charset="-122"/>
              </a:rPr>
              <a:t>CNN </a:t>
            </a:r>
            <a:r>
              <a:rPr lang="en-US" altLang="zh-CN" b="0">
                <a:solidFill>
                  <a:schemeClr val="accent1"/>
                </a:solidFill>
                <a:latin typeface="Arial" panose="020B0604020202020204" pitchFamily="34" charset="0"/>
                <a:ea typeface="宋体" panose="02010600030101010101" pitchFamily="2" charset="-122"/>
              </a:rPr>
              <a:t>https://blog.csdn.net/qq_25762497/article/details/51052861</a:t>
            </a:r>
            <a:endParaRPr lang="en-US" altLang="zh-CN" b="0">
              <a:solidFill>
                <a:schemeClr val="accent1"/>
              </a:solidFill>
              <a:latin typeface="Arial" panose="020B0604020202020204" pitchFamily="34" charset="0"/>
              <a:ea typeface="宋体" panose="02010600030101010101" pitchFamily="2" charset="-122"/>
            </a:endParaRPr>
          </a:p>
          <a:p>
            <a:pPr marL="285750" indent="-285750">
              <a:buFont typeface="Arial" panose="020B0604020202020204" pitchFamily="34" charset="0"/>
              <a:buChar char="•"/>
            </a:pPr>
            <a:r>
              <a:rPr lang="en-US" altLang="zh-CN" b="0">
                <a:solidFill>
                  <a:schemeClr val="tx1"/>
                </a:solidFill>
                <a:latin typeface="Arial" panose="020B0604020202020204" pitchFamily="34" charset="0"/>
                <a:ea typeface="宋体" panose="02010600030101010101" pitchFamily="2" charset="-122"/>
              </a:rPr>
              <a:t>CNN</a:t>
            </a:r>
            <a:r>
              <a:rPr lang="en-US" altLang="zh-CN" b="0">
                <a:solidFill>
                  <a:schemeClr val="accent1"/>
                </a:solidFill>
                <a:latin typeface="Arial" panose="020B0604020202020204" pitchFamily="34" charset="0"/>
                <a:ea typeface="宋体" panose="02010600030101010101" pitchFamily="2" charset="-122"/>
              </a:rPr>
              <a:t> https://www.jianshu.com/p/70b6f5653ac6</a:t>
            </a:r>
            <a:endParaRPr lang="en-US" altLang="zh-CN" b="0">
              <a:solidFill>
                <a:schemeClr val="accent1"/>
              </a:solidFill>
              <a:latin typeface="Arial" panose="020B0604020202020204" pitchFamily="34" charset="0"/>
              <a:ea typeface="宋体" panose="02010600030101010101" pitchFamily="2" charset="-122"/>
            </a:endParaRPr>
          </a:p>
        </p:txBody>
      </p:sp>
      <p:sp>
        <p:nvSpPr>
          <p:cNvPr id="3" name="文本框 2"/>
          <p:cNvSpPr txBox="1"/>
          <p:nvPr>
            <p:custDataLst>
              <p:tags r:id="rId2"/>
            </p:custDataLst>
          </p:nvPr>
        </p:nvSpPr>
        <p:spPr>
          <a:xfrm>
            <a:off x="645795" y="777240"/>
            <a:ext cx="4650740" cy="477520"/>
          </a:xfrm>
          <a:prstGeom prst="rect">
            <a:avLst/>
          </a:prstGeom>
          <a:noFill/>
        </p:spPr>
        <p:txBody>
          <a:bodyPr wrap="square" rtlCol="0" anchor="t">
            <a:noAutofit/>
          </a:bodyPr>
          <a:p>
            <a:r>
              <a:rPr lang="zh-CN" altLang="en-US" sz="2800" b="1" dirty="0">
                <a:latin typeface="华文楷体" panose="02010600040101010101" pitchFamily="2" charset="-122"/>
                <a:ea typeface="华文楷体" panose="02010600040101010101" pitchFamily="2" charset="-122"/>
                <a:sym typeface="+mn-ea"/>
              </a:rPr>
              <a:t>参考资料</a:t>
            </a:r>
            <a:r>
              <a:rPr lang="en-US" altLang="zh-CN" sz="2800" b="1" dirty="0">
                <a:latin typeface="华文楷体" panose="02010600040101010101" pitchFamily="2" charset="-122"/>
                <a:ea typeface="华文楷体" panose="02010600040101010101" pitchFamily="2" charset="-122"/>
                <a:sym typeface="+mn-ea"/>
              </a:rPr>
              <a:t>--</a:t>
            </a:r>
            <a:r>
              <a:rPr lang="zh-CN" altLang="en-US" sz="2800" b="1" dirty="0">
                <a:latin typeface="华文楷体" panose="02010600040101010101" pitchFamily="2" charset="-122"/>
                <a:ea typeface="华文楷体" panose="02010600040101010101" pitchFamily="2" charset="-122"/>
                <a:sym typeface="+mn-ea"/>
              </a:rPr>
              <a:t>博客</a:t>
            </a:r>
            <a:endParaRPr lang="zh-CN" altLang="en-US" sz="2800" b="1" dirty="0">
              <a:latin typeface="华文楷体" panose="02010600040101010101" pitchFamily="2" charset="-122"/>
              <a:ea typeface="华文楷体" panose="02010600040101010101" pitchFamily="2" charset="-122"/>
              <a:sym typeface="+mn-ea"/>
            </a:endParaRPr>
          </a:p>
        </p:txBody>
      </p:sp>
    </p:spTree>
  </p:cSld>
  <p:clrMapOvr>
    <a:masterClrMapping/>
  </p:clrMapOvr>
  <p:timing>
    <p:tnLst>
      <p:par>
        <p:cTn id="1" dur="indefinite" restart="never" nodeType="tmRoot"/>
      </p:par>
    </p:tnLst>
    <p:bldLst>
      <p:bldP spid="3" grpId="0"/>
      <p:bldP spid="3" grpId="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组合 36"/>
          <p:cNvGrpSpPr/>
          <p:nvPr/>
        </p:nvGrpSpPr>
        <p:grpSpPr>
          <a:xfrm>
            <a:off x="101930" y="96124"/>
            <a:ext cx="2278018" cy="857413"/>
            <a:chOff x="8230325" y="4306212"/>
            <a:chExt cx="4147292" cy="1560981"/>
          </a:xfrm>
        </p:grpSpPr>
        <p:sp>
          <p:nvSpPr>
            <p:cNvPr id="32" name="矩形 31"/>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flipH="1" flipV="1">
            <a:off x="9778932" y="5903199"/>
            <a:ext cx="2278018" cy="857413"/>
            <a:chOff x="8230325" y="4306212"/>
            <a:chExt cx="4147292" cy="1560981"/>
          </a:xfrm>
        </p:grpSpPr>
        <p:sp>
          <p:nvSpPr>
            <p:cNvPr id="39" name="矩形 38"/>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矩形 39"/>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955800" y="1839630"/>
            <a:ext cx="8280400" cy="2375343"/>
            <a:chOff x="1955800" y="1961118"/>
            <a:chExt cx="8280400" cy="2375343"/>
          </a:xfrm>
        </p:grpSpPr>
        <p:sp>
          <p:nvSpPr>
            <p:cNvPr id="9" name="文本框 8"/>
            <p:cNvSpPr txBox="1"/>
            <p:nvPr/>
          </p:nvSpPr>
          <p:spPr>
            <a:xfrm>
              <a:off x="1955800" y="1961118"/>
              <a:ext cx="8280400" cy="2215991"/>
            </a:xfrm>
            <a:prstGeom prst="rect">
              <a:avLst/>
            </a:prstGeom>
            <a:noFill/>
          </p:spPr>
          <p:txBody>
            <a:bodyPr wrap="square" rtlCol="0">
              <a:spAutoFit/>
            </a:bodyPr>
            <a:lstStyle/>
            <a:p>
              <a:pPr algn="dist"/>
              <a:r>
                <a:rPr lang="en-US" altLang="zh-CN" sz="13800" b="1" dirty="0">
                  <a:solidFill>
                    <a:schemeClr val="accent4">
                      <a:lumMod val="20000"/>
                      <a:lumOff val="80000"/>
                    </a:schemeClr>
                  </a:solidFill>
                  <a:latin typeface="Times New Roman" panose="02020603050405020304" pitchFamily="18" charset="0"/>
                  <a:ea typeface="微软雅黑" panose="020B0503020204020204" charset="-122"/>
                  <a:cs typeface="Times New Roman" panose="02020603050405020304" pitchFamily="18" charset="0"/>
                </a:rPr>
                <a:t>THANKS</a:t>
              </a:r>
              <a:endParaRPr lang="zh-CN" altLang="en-US" sz="13800" b="1" dirty="0">
                <a:solidFill>
                  <a:schemeClr val="accent4">
                    <a:lumMod val="20000"/>
                    <a:lumOff val="80000"/>
                  </a:schemeClr>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4" name="文本框 43"/>
            <p:cNvSpPr txBox="1"/>
            <p:nvPr/>
          </p:nvSpPr>
          <p:spPr>
            <a:xfrm>
              <a:off x="1955800" y="2029506"/>
              <a:ext cx="8280400" cy="2306955"/>
            </a:xfrm>
            <a:prstGeom prst="rect">
              <a:avLst/>
            </a:prstGeom>
            <a:noFill/>
          </p:spPr>
          <p:txBody>
            <a:bodyPr wrap="square" rtlCol="0">
              <a:spAutoFit/>
            </a:bodyPr>
            <a:lstStyle/>
            <a:p>
              <a:pPr algn="dist"/>
              <a:r>
                <a:rPr lang="zh-CN" altLang="en-US" sz="7200" b="1" dirty="0">
                  <a:latin typeface="华文楷体" panose="02010600040101010101" pitchFamily="2" charset="-122"/>
                  <a:ea typeface="华文楷体" panose="02010600040101010101" pitchFamily="2" charset="-122"/>
                </a:rPr>
                <a:t>感谢老师聆听</a:t>
              </a:r>
              <a:endParaRPr lang="en-US" altLang="zh-CN" sz="7200" b="1" dirty="0">
                <a:latin typeface="华文楷体" panose="02010600040101010101" pitchFamily="2" charset="-122"/>
                <a:ea typeface="华文楷体" panose="02010600040101010101" pitchFamily="2" charset="-122"/>
              </a:endParaRPr>
            </a:p>
            <a:p>
              <a:pPr algn="dist"/>
              <a:r>
                <a:rPr lang="zh-CN" altLang="en-US" sz="7200" b="1" dirty="0">
                  <a:latin typeface="华文楷体" panose="02010600040101010101" pitchFamily="2" charset="-122"/>
                  <a:ea typeface="华文楷体" panose="02010600040101010101" pitchFamily="2" charset="-122"/>
                </a:rPr>
                <a:t>恳请批评指正</a:t>
              </a:r>
              <a:endParaRPr lang="zh-CN" altLang="en-US" sz="7200" b="1" dirty="0">
                <a:latin typeface="华文楷体" panose="02010600040101010101" pitchFamily="2" charset="-122"/>
                <a:ea typeface="华文楷体" panose="02010600040101010101" pitchFamily="2" charset="-122"/>
              </a:endParaRPr>
            </a:p>
          </p:txBody>
        </p:sp>
      </p:grpSp>
      <p:sp>
        <p:nvSpPr>
          <p:cNvPr id="46" name="文本框 45"/>
          <p:cNvSpPr txBox="1"/>
          <p:nvPr/>
        </p:nvSpPr>
        <p:spPr>
          <a:xfrm>
            <a:off x="4704715" y="4870450"/>
            <a:ext cx="2782570" cy="398780"/>
          </a:xfrm>
          <a:prstGeom prst="rect">
            <a:avLst/>
          </a:prstGeom>
          <a:noFill/>
          <a:ln>
            <a:noFill/>
          </a:ln>
        </p:spPr>
        <p:txBody>
          <a:bodyPr wrap="square" rtlCol="0">
            <a:spAutoFit/>
          </a:bodyPr>
          <a:lstStyle/>
          <a:p>
            <a:pPr marR="0" lvl="0" algn="ctr" defTabSz="914400" rtl="0" eaLnBrk="1" fontAlgn="auto" latinLnBrk="0" hangingPunct="1">
              <a:lnSpc>
                <a:spcPct val="100000"/>
              </a:lnSpc>
              <a:spcBef>
                <a:spcPts val="0"/>
              </a:spcBef>
              <a:spcAft>
                <a:spcPts val="0"/>
              </a:spcAft>
              <a:buClrTx/>
              <a:buSzTx/>
              <a:defRPr/>
            </a:pPr>
            <a:r>
              <a:rPr kumimoji="0" lang="en-US" altLang="zh-CN" sz="2000" b="1" i="0" u="none" strike="noStrike" kern="1200" cap="none" spc="0" normalizeH="0" baseline="0" noProof="0" dirty="0">
                <a:ln>
                  <a:noFill/>
                </a:ln>
                <a:solidFill>
                  <a:srgbClr val="2D4C7F"/>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2023.01.13     </a:t>
            </a:r>
            <a:r>
              <a:rPr kumimoji="0" lang="zh-CN" altLang="en-US" sz="2000" b="1" i="0" u="none" strike="noStrike" kern="1200" cap="none" spc="0" normalizeH="0" baseline="0" noProof="0" dirty="0">
                <a:ln>
                  <a:noFill/>
                </a:ln>
                <a:solidFill>
                  <a:srgbClr val="2D4C7F"/>
                </a:solidFill>
                <a:effectLst/>
                <a:uLnTx/>
                <a:uFillTx/>
                <a:latin typeface="Times New Roman" panose="02020603050405020304" pitchFamily="18" charset="0"/>
                <a:ea typeface="华文楷体" panose="02010600040101010101" pitchFamily="2" charset="-122"/>
                <a:cs typeface="Times New Roman" panose="02020603050405020304" pitchFamily="18" charset="0"/>
              </a:rPr>
              <a:t>马锦贵</a:t>
            </a:r>
            <a:endParaRPr kumimoji="0" lang="zh-CN" altLang="en-US" sz="2000" b="1" i="0" u="none" strike="noStrike" kern="1200" cap="none" spc="0" normalizeH="0" baseline="0" noProof="0" dirty="0">
              <a:ln>
                <a:noFill/>
              </a:ln>
              <a:solidFill>
                <a:srgbClr val="2D4C7F"/>
              </a:solidFill>
              <a:effectLst/>
              <a:uLnTx/>
              <a:uFillTx/>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19" name="Picture 2" descr="185D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935326" y="185864"/>
            <a:ext cx="903615" cy="900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anim calcmode="lin" valueType="num">
                                      <p:cBhvr additive="base">
                                        <p:cTn id="11" dur="500" fill="hold"/>
                                        <p:tgtEl>
                                          <p:spTgt spid="46"/>
                                        </p:tgtEl>
                                        <p:attrNameLst>
                                          <p:attrName>ppt_x</p:attrName>
                                        </p:attrNameLst>
                                      </p:cBhvr>
                                      <p:tavLst>
                                        <p:tav tm="0">
                                          <p:val>
                                            <p:strVal val="#ppt_x"/>
                                          </p:val>
                                        </p:tav>
                                        <p:tav tm="100000">
                                          <p:val>
                                            <p:strVal val="#ppt_x"/>
                                          </p:val>
                                        </p:tav>
                                      </p:tavLst>
                                    </p:anim>
                                    <p:anim calcmode="lin" valueType="num">
                                      <p:cBhvr additive="base">
                                        <p:cTn id="1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21" name="文本框 20"/>
          <p:cNvSpPr txBox="1"/>
          <p:nvPr/>
        </p:nvSpPr>
        <p:spPr>
          <a:xfrm>
            <a:off x="2362313" y="158203"/>
            <a:ext cx="1809749" cy="368300"/>
          </a:xfrm>
          <a:prstGeom prst="rect">
            <a:avLst/>
          </a:prstGeom>
          <a:solidFill>
            <a:schemeClr val="bg1"/>
          </a:solid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22" name="文本框 21"/>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3" name="文本框 22"/>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4" name="文本框 23"/>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华文楷体" panose="02010600040101010101" pitchFamily="2" charset="-122"/>
                <a:ea typeface="华文楷体" panose="02010600040101010101" pitchFamily="2" charset="-122"/>
              </a:rPr>
              <a:t>方案总结</a:t>
            </a:r>
            <a:endParaRPr lang="zh-CN" altLang="en-US" b="1" dirty="0">
              <a:solidFill>
                <a:prstClr val="white"/>
              </a:solidFill>
              <a:latin typeface="华文楷体" panose="02010600040101010101" pitchFamily="2" charset="-122"/>
              <a:ea typeface="华文楷体" panose="02010600040101010101" pitchFamily="2" charset="-122"/>
            </a:endParaRPr>
          </a:p>
        </p:txBody>
      </p:sp>
      <p:sp>
        <p:nvSpPr>
          <p:cNvPr id="4" name="文本框 3"/>
          <p:cNvSpPr txBox="1"/>
          <p:nvPr/>
        </p:nvSpPr>
        <p:spPr>
          <a:xfrm>
            <a:off x="3689350" y="2888615"/>
            <a:ext cx="5888355" cy="829945"/>
          </a:xfrm>
          <a:prstGeom prst="rect">
            <a:avLst/>
          </a:prstGeom>
          <a:noFill/>
        </p:spPr>
        <p:txBody>
          <a:bodyPr wrap="square" rtlCol="0" anchor="t">
            <a:spAutoFit/>
          </a:bodyPr>
          <a:lstStyle/>
          <a:p>
            <a:r>
              <a:rPr lang="zh-CN" altLang="en-US" sz="4800" b="1" dirty="0">
                <a:latin typeface="华文楷体" panose="02010600040101010101" pitchFamily="2" charset="-122"/>
                <a:ea typeface="华文楷体" panose="02010600040101010101" pitchFamily="2" charset="-122"/>
                <a:sym typeface="+mn-ea"/>
              </a:rPr>
              <a:t>一、作品概述</a:t>
            </a:r>
            <a:endParaRPr lang="zh-CN" altLang="en-US" sz="4800" b="1" dirty="0">
              <a:latin typeface="华文楷体" panose="02010600040101010101" pitchFamily="2" charset="-122"/>
              <a:ea typeface="华文楷体" panose="02010600040101010101" pitchFamily="2"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21" name="文本框 20"/>
          <p:cNvSpPr txBox="1"/>
          <p:nvPr/>
        </p:nvSpPr>
        <p:spPr>
          <a:xfrm>
            <a:off x="2362313" y="158203"/>
            <a:ext cx="1809749" cy="368300"/>
          </a:xfrm>
          <a:prstGeom prst="rect">
            <a:avLst/>
          </a:prstGeom>
          <a:solidFill>
            <a:schemeClr val="bg1"/>
          </a:solid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选题背景</a:t>
            </a:r>
            <a:endPar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22" name="文本框 21"/>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3" name="文本框 22"/>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4" name="文本框 23"/>
          <p:cNvSpPr txBox="1"/>
          <p:nvPr/>
        </p:nvSpPr>
        <p:spPr>
          <a:xfrm>
            <a:off x="815065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华文楷体" panose="02010600040101010101" pitchFamily="2" charset="-122"/>
                <a:ea typeface="华文楷体" panose="02010600040101010101" pitchFamily="2" charset="-122"/>
              </a:rPr>
              <a:t>方案总结</a:t>
            </a:r>
            <a:endParaRPr lang="zh-CN" altLang="en-US" b="1" dirty="0">
              <a:solidFill>
                <a:prstClr val="white"/>
              </a:solidFill>
              <a:latin typeface="华文楷体" panose="02010600040101010101" pitchFamily="2" charset="-122"/>
              <a:ea typeface="华文楷体" panose="02010600040101010101" pitchFamily="2" charset="-122"/>
            </a:endParaRPr>
          </a:p>
        </p:txBody>
      </p:sp>
      <p:sp>
        <p:nvSpPr>
          <p:cNvPr id="4" name="文本框 3"/>
          <p:cNvSpPr txBox="1"/>
          <p:nvPr>
            <p:custDataLst>
              <p:tags r:id="rId3"/>
            </p:custDataLst>
          </p:nvPr>
        </p:nvSpPr>
        <p:spPr>
          <a:xfrm>
            <a:off x="774700" y="953135"/>
            <a:ext cx="4650740" cy="477520"/>
          </a:xfrm>
          <a:prstGeom prst="rect">
            <a:avLst/>
          </a:prstGeom>
          <a:noFill/>
        </p:spPr>
        <p:txBody>
          <a:bodyPr wrap="square" rtlCol="0" anchor="t">
            <a:noAutofit/>
          </a:bodyPr>
          <a:p>
            <a:r>
              <a:rPr lang="zh-CN" altLang="en-US" sz="2800" b="1" dirty="0">
                <a:latin typeface="华文楷体" panose="02010600040101010101" pitchFamily="2" charset="-122"/>
                <a:ea typeface="华文楷体" panose="02010600040101010101" pitchFamily="2" charset="-122"/>
                <a:sym typeface="+mn-ea"/>
              </a:rPr>
              <a:t>选题背景</a:t>
            </a:r>
            <a:r>
              <a:rPr lang="en-US" altLang="zh-CN" sz="2800" b="1" dirty="0">
                <a:latin typeface="华文楷体" panose="02010600040101010101" pitchFamily="2" charset="-122"/>
                <a:ea typeface="华文楷体" panose="02010600040101010101" pitchFamily="2" charset="-122"/>
                <a:sym typeface="+mn-ea"/>
              </a:rPr>
              <a:t>--</a:t>
            </a:r>
            <a:r>
              <a:rPr lang="zh-CN" altLang="en-US" sz="2800" b="1" dirty="0">
                <a:latin typeface="华文楷体" panose="02010600040101010101" pitchFamily="2" charset="-122"/>
                <a:ea typeface="华文楷体" panose="02010600040101010101" pitchFamily="2" charset="-122"/>
                <a:cs typeface="华文楷体" panose="02010600040101010101" pitchFamily="2" charset="-122"/>
                <a:sym typeface="+mn-ea"/>
              </a:rPr>
              <a:t>摄屏水印</a:t>
            </a:r>
            <a:endParaRPr lang="en-US" altLang="zh-CN" sz="2800" b="1" dirty="0">
              <a:latin typeface="华文楷体" panose="02010600040101010101" pitchFamily="2" charset="-122"/>
              <a:ea typeface="华文楷体" panose="02010600040101010101" pitchFamily="2" charset="-122"/>
              <a:sym typeface="+mn-ea"/>
            </a:endParaRPr>
          </a:p>
        </p:txBody>
      </p:sp>
      <p:pic>
        <p:nvPicPr>
          <p:cNvPr id="7" name="图片 6"/>
          <p:cNvPicPr>
            <a:picLocks noChangeAspect="1"/>
          </p:cNvPicPr>
          <p:nvPr>
            <p:custDataLst>
              <p:tags r:id="rId4"/>
            </p:custDataLst>
          </p:nvPr>
        </p:nvPicPr>
        <p:blipFill>
          <a:blip r:embed="rId5"/>
          <a:stretch>
            <a:fillRect/>
          </a:stretch>
        </p:blipFill>
        <p:spPr>
          <a:xfrm>
            <a:off x="5238115" y="1762125"/>
            <a:ext cx="6089650" cy="2856230"/>
          </a:xfrm>
          <a:prstGeom prst="rect">
            <a:avLst/>
          </a:prstGeom>
        </p:spPr>
      </p:pic>
      <p:pic>
        <p:nvPicPr>
          <p:cNvPr id="5" name="图片 4"/>
          <p:cNvPicPr>
            <a:picLocks noChangeAspect="1"/>
          </p:cNvPicPr>
          <p:nvPr>
            <p:custDataLst>
              <p:tags r:id="rId6"/>
            </p:custDataLst>
          </p:nvPr>
        </p:nvPicPr>
        <p:blipFill>
          <a:blip r:embed="rId7"/>
          <a:stretch>
            <a:fillRect/>
          </a:stretch>
        </p:blipFill>
        <p:spPr>
          <a:xfrm>
            <a:off x="770255" y="1661795"/>
            <a:ext cx="4198620" cy="2956560"/>
          </a:xfrm>
          <a:prstGeom prst="rect">
            <a:avLst/>
          </a:prstGeom>
        </p:spPr>
      </p:pic>
      <p:sp>
        <p:nvSpPr>
          <p:cNvPr id="8" name="文本框 7"/>
          <p:cNvSpPr txBox="1"/>
          <p:nvPr>
            <p:custDataLst>
              <p:tags r:id="rId8"/>
            </p:custDataLst>
          </p:nvPr>
        </p:nvSpPr>
        <p:spPr>
          <a:xfrm>
            <a:off x="683895" y="4814570"/>
            <a:ext cx="4370705" cy="1163320"/>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t">
            <a:noAutofit/>
          </a:bodyPr>
          <a:p>
            <a:r>
              <a:rPr lang="zh-CN" altLang="en-US" sz="2000">
                <a:latin typeface="华文楷体" panose="02010600040101010101" pitchFamily="2" charset="-122"/>
                <a:ea typeface="华文楷体" panose="02010600040101010101" pitchFamily="2" charset="-122"/>
              </a:rPr>
              <a:t>摄影技术的发展给信息传输提供了新的途径</a:t>
            </a:r>
            <a:r>
              <a:rPr lang="en-US" altLang="zh-CN" sz="2000">
                <a:latin typeface="华文楷体" panose="02010600040101010101" pitchFamily="2" charset="-122"/>
                <a:ea typeface="华文楷体" panose="02010600040101010101" pitchFamily="2" charset="-122"/>
              </a:rPr>
              <a:t>——</a:t>
            </a:r>
            <a:r>
              <a:rPr lang="zh-CN" altLang="en-US" sz="2000">
                <a:latin typeface="华文楷体" panose="02010600040101010101" pitchFamily="2" charset="-122"/>
                <a:ea typeface="华文楷体" panose="02010600040101010101" pitchFamily="2" charset="-122"/>
              </a:rPr>
              <a:t>摄屏，</a:t>
            </a:r>
            <a:r>
              <a:rPr lang="zh-CN" altLang="en-US" sz="2000" b="1">
                <a:solidFill>
                  <a:srgbClr val="FF0000"/>
                </a:solidFill>
                <a:latin typeface="华文楷体" panose="02010600040101010101" pitchFamily="2" charset="-122"/>
                <a:ea typeface="华文楷体" panose="02010600040101010101" pitchFamily="2" charset="-122"/>
              </a:rPr>
              <a:t>摄屏的成本低</a:t>
            </a:r>
            <a:r>
              <a:rPr lang="zh-CN" altLang="en-US" sz="2000" b="1">
                <a:solidFill>
                  <a:srgbClr val="FF0000"/>
                </a:solidFill>
                <a:latin typeface="华文楷体" panose="02010600040101010101" pitchFamily="2" charset="-122"/>
                <a:ea typeface="华文楷体" panose="02010600040101010101" pitchFamily="2" charset="-122"/>
              </a:rPr>
              <a:t>，使用方便</a:t>
            </a:r>
            <a:r>
              <a:rPr lang="zh-CN" altLang="en-US" sz="2000">
                <a:latin typeface="华文楷体" panose="02010600040101010101" pitchFamily="2" charset="-122"/>
                <a:ea typeface="华文楷体" panose="02010600040101010101" pitchFamily="2" charset="-122"/>
              </a:rPr>
              <a:t>，应用的场景</a:t>
            </a:r>
            <a:r>
              <a:rPr lang="zh-CN" altLang="en-US" sz="2000">
                <a:latin typeface="华文楷体" panose="02010600040101010101" pitchFamily="2" charset="-122"/>
                <a:ea typeface="华文楷体" panose="02010600040101010101" pitchFamily="2" charset="-122"/>
              </a:rPr>
              <a:t>广泛。</a:t>
            </a:r>
            <a:endParaRPr lang="zh-CN" altLang="en-US" sz="2000">
              <a:latin typeface="华文楷体" panose="02010600040101010101" pitchFamily="2" charset="-122"/>
              <a:ea typeface="华文楷体" panose="02010600040101010101" pitchFamily="2" charset="-122"/>
            </a:endParaRPr>
          </a:p>
          <a:p>
            <a:endParaRPr lang="zh-CN" altLang="en-US" sz="2000">
              <a:latin typeface="华文楷体" panose="02010600040101010101" pitchFamily="2" charset="-122"/>
              <a:ea typeface="华文楷体" panose="02010600040101010101" pitchFamily="2" charset="-122"/>
            </a:endParaRPr>
          </a:p>
        </p:txBody>
      </p:sp>
      <p:sp>
        <p:nvSpPr>
          <p:cNvPr id="3" name="文本框 2"/>
          <p:cNvSpPr txBox="1"/>
          <p:nvPr/>
        </p:nvSpPr>
        <p:spPr>
          <a:xfrm>
            <a:off x="5231765" y="4814570"/>
            <a:ext cx="6096000" cy="706755"/>
          </a:xfrm>
          <a:prstGeom prst="rect">
            <a:avLst/>
          </a:prstGeom>
          <a:noFill/>
        </p:spPr>
        <p:txBody>
          <a:bodyPr wrap="square" rtlCol="0" anchor="t">
            <a:spAutoFit/>
          </a:bodyPr>
          <a:p>
            <a:r>
              <a:rPr lang="zh-CN" altLang="en-US" sz="2000">
                <a:latin typeface="华文楷体" panose="02010600040101010101" pitchFamily="2" charset="-122"/>
                <a:ea typeface="华文楷体" panose="02010600040101010101" pitchFamily="2" charset="-122"/>
                <a:sym typeface="+mn-ea"/>
              </a:rPr>
              <a:t>为了解决摄屏滥用带来的</a:t>
            </a:r>
            <a:r>
              <a:rPr lang="zh-CN" altLang="en-US" sz="2000" b="1">
                <a:solidFill>
                  <a:srgbClr val="FF0000"/>
                </a:solidFill>
                <a:latin typeface="华文楷体" panose="02010600040101010101" pitchFamily="2" charset="-122"/>
                <a:ea typeface="华文楷体" panose="02010600040101010101" pitchFamily="2" charset="-122"/>
                <a:sym typeface="+mn-ea"/>
              </a:rPr>
              <a:t>版权保护</a:t>
            </a:r>
            <a:r>
              <a:rPr lang="zh-CN" altLang="en-US" sz="2000">
                <a:latin typeface="华文楷体" panose="02010600040101010101" pitchFamily="2" charset="-122"/>
                <a:ea typeface="华文楷体" panose="02010600040101010101" pitchFamily="2" charset="-122"/>
                <a:sym typeface="+mn-ea"/>
              </a:rPr>
              <a:t>问题和</a:t>
            </a:r>
            <a:r>
              <a:rPr lang="zh-CN" altLang="en-US" sz="2000" b="1">
                <a:solidFill>
                  <a:srgbClr val="FF0000"/>
                </a:solidFill>
                <a:latin typeface="华文楷体" panose="02010600040101010101" pitchFamily="2" charset="-122"/>
                <a:ea typeface="华文楷体" panose="02010600040101010101" pitchFamily="2" charset="-122"/>
                <a:sym typeface="+mn-ea"/>
              </a:rPr>
              <a:t>泄密追溯</a:t>
            </a:r>
            <a:r>
              <a:rPr lang="zh-CN" altLang="en-US" sz="2000">
                <a:latin typeface="华文楷体" panose="02010600040101010101" pitchFamily="2" charset="-122"/>
                <a:ea typeface="华文楷体" panose="02010600040101010101" pitchFamily="2" charset="-122"/>
                <a:sym typeface="+mn-ea"/>
              </a:rPr>
              <a:t>问题，</a:t>
            </a:r>
            <a:r>
              <a:rPr lang="zh-CN" altLang="en-US" sz="2000" b="1">
                <a:solidFill>
                  <a:srgbClr val="FF0000"/>
                </a:solidFill>
                <a:latin typeface="华文楷体" panose="02010600040101010101" pitchFamily="2" charset="-122"/>
                <a:ea typeface="华文楷体" panose="02010600040101010101" pitchFamily="2" charset="-122"/>
                <a:sym typeface="+mn-ea"/>
              </a:rPr>
              <a:t>抗摄屏水印</a:t>
            </a:r>
            <a:r>
              <a:rPr lang="zh-CN" altLang="en-US" sz="2000">
                <a:latin typeface="华文楷体" panose="02010600040101010101" pitchFamily="2" charset="-122"/>
                <a:ea typeface="华文楷体" panose="02010600040101010101" pitchFamily="2" charset="-122"/>
                <a:sym typeface="+mn-ea"/>
              </a:rPr>
              <a:t>得到了</a:t>
            </a:r>
            <a:r>
              <a:rPr lang="zh-CN" altLang="en-US" sz="2000">
                <a:latin typeface="华文楷体" panose="02010600040101010101" pitchFamily="2" charset="-122"/>
                <a:ea typeface="华文楷体" panose="02010600040101010101" pitchFamily="2" charset="-122"/>
                <a:sym typeface="+mn-ea"/>
              </a:rPr>
              <a:t>学术界和工业</a:t>
            </a:r>
            <a:r>
              <a:rPr lang="zh-CN" altLang="en-US" sz="2000">
                <a:latin typeface="华文楷体" panose="02010600040101010101" pitchFamily="2" charset="-122"/>
                <a:ea typeface="华文楷体" panose="02010600040101010101" pitchFamily="2" charset="-122"/>
                <a:sym typeface="+mn-ea"/>
              </a:rPr>
              <a:t>界的关注和</a:t>
            </a:r>
            <a:r>
              <a:rPr lang="zh-CN" altLang="en-US" sz="2000">
                <a:latin typeface="华文楷体" panose="02010600040101010101" pitchFamily="2" charset="-122"/>
                <a:ea typeface="华文楷体" panose="02010600040101010101" pitchFamily="2" charset="-122"/>
                <a:sym typeface="+mn-ea"/>
              </a:rPr>
              <a:t>研究。</a:t>
            </a:r>
            <a:endParaRPr lang="zh-CN" altLang="en-US" sz="2000">
              <a:latin typeface="华文楷体" panose="02010600040101010101" pitchFamily="2" charset="-122"/>
              <a:ea typeface="华文楷体" panose="02010600040101010101" pitchFamily="2" charset="-122"/>
              <a:sym typeface="+mn-ea"/>
            </a:endParaRPr>
          </a:p>
        </p:txBody>
      </p:sp>
      <p:sp>
        <p:nvSpPr>
          <p:cNvPr id="47" name="文本框 46"/>
          <p:cNvSpPr txBox="1"/>
          <p:nvPr>
            <p:custDataLst>
              <p:tags r:id="rId9"/>
            </p:custDataLst>
          </p:nvPr>
        </p:nvSpPr>
        <p:spPr>
          <a:xfrm>
            <a:off x="541655" y="6101080"/>
            <a:ext cx="10786110" cy="521970"/>
          </a:xfrm>
          <a:prstGeom prst="rect">
            <a:avLst/>
          </a:prstGeom>
          <a:noFill/>
        </p:spPr>
        <p:txBody>
          <a:bodyPr wrap="square" rtlCol="0">
            <a:spAutoFit/>
          </a:bodyPr>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资料来源：Fang H, Zhang W, Zhou H, et al. Screen-shooting resilient watermarking[J]. IEEE Transactions on Information Forensics and Security, 2018, 14(6): 1403-1418.</a:t>
            </a:r>
            <a:endParaRPr kumimoji="0" lang="zh-CN" altLang="en-US" sz="1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cxnSp>
        <p:nvCxnSpPr>
          <p:cNvPr id="48" name="直接连接符 47"/>
          <p:cNvCxnSpPr/>
          <p:nvPr>
            <p:custDataLst>
              <p:tags r:id="rId10"/>
            </p:custDataLst>
          </p:nvPr>
        </p:nvCxnSpPr>
        <p:spPr>
          <a:xfrm flipH="1">
            <a:off x="541534" y="6073736"/>
            <a:ext cx="8778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bldLst>
      <p:bldP spid="4" grpId="0"/>
      <p:bldP spid="4"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21" name="文本框 20"/>
          <p:cNvSpPr txBox="1"/>
          <p:nvPr/>
        </p:nvSpPr>
        <p:spPr>
          <a:xfrm>
            <a:off x="2362313" y="158203"/>
            <a:ext cx="1809749" cy="368300"/>
          </a:xfrm>
          <a:prstGeom prst="rect">
            <a:avLst/>
          </a:prstGeom>
          <a:solidFill>
            <a:schemeClr val="bg1"/>
          </a:solid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选题背景</a:t>
            </a:r>
            <a:endPar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22" name="文本框 21"/>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3" name="文本框 22"/>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4" name="文本框 23"/>
          <p:cNvSpPr txBox="1"/>
          <p:nvPr/>
        </p:nvSpPr>
        <p:spPr>
          <a:xfrm>
            <a:off x="815065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华文楷体" panose="02010600040101010101" pitchFamily="2" charset="-122"/>
                <a:ea typeface="华文楷体" panose="02010600040101010101" pitchFamily="2" charset="-122"/>
              </a:rPr>
              <a:t>方案总结</a:t>
            </a:r>
            <a:endParaRPr lang="zh-CN" altLang="en-US" b="1" dirty="0">
              <a:solidFill>
                <a:prstClr val="white"/>
              </a:solidFill>
              <a:latin typeface="华文楷体" panose="02010600040101010101" pitchFamily="2" charset="-122"/>
              <a:ea typeface="华文楷体" panose="02010600040101010101" pitchFamily="2" charset="-122"/>
            </a:endParaRPr>
          </a:p>
        </p:txBody>
      </p:sp>
      <p:sp>
        <p:nvSpPr>
          <p:cNvPr id="47" name="文本框 46"/>
          <p:cNvSpPr txBox="1"/>
          <p:nvPr>
            <p:custDataLst>
              <p:tags r:id="rId3"/>
            </p:custDataLst>
          </p:nvPr>
        </p:nvSpPr>
        <p:spPr>
          <a:xfrm>
            <a:off x="541655" y="6101080"/>
            <a:ext cx="10786110" cy="521970"/>
          </a:xfrm>
          <a:prstGeom prst="rect">
            <a:avLst/>
          </a:prstGeom>
          <a:noFill/>
        </p:spPr>
        <p:txBody>
          <a:bodyPr wrap="square" rtlCol="0">
            <a:spAutoFit/>
          </a:bodyPr>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rPr>
              <a:t>资料来源：Fang H, Zhang W, Zhou H, et al. Screen-shooting resilient watermarking[J]. IEEE Transactions on Information Forensics and Security, 2018, 14(6): 1403-1418.</a:t>
            </a:r>
            <a:endParaRPr kumimoji="0" lang="zh-CN" altLang="en-US" sz="1400" b="0" i="0" u="none" strike="noStrike" kern="1200" cap="none" spc="0" normalizeH="0" baseline="0" noProof="0" dirty="0">
              <a:ln>
                <a:noFill/>
              </a:ln>
              <a:solidFill>
                <a:prstClr val="black"/>
              </a:solidFill>
              <a:effectLst/>
              <a:uLnTx/>
              <a:uFillTx/>
              <a:latin typeface="华文楷体" panose="02010600040101010101" pitchFamily="2" charset="-122"/>
              <a:ea typeface="华文楷体" panose="02010600040101010101" pitchFamily="2" charset="-122"/>
              <a:cs typeface="+mn-cs"/>
            </a:endParaRPr>
          </a:p>
        </p:txBody>
      </p:sp>
      <p:cxnSp>
        <p:nvCxnSpPr>
          <p:cNvPr id="48" name="直接连接符 47"/>
          <p:cNvCxnSpPr/>
          <p:nvPr>
            <p:custDataLst>
              <p:tags r:id="rId4"/>
            </p:custDataLst>
          </p:nvPr>
        </p:nvCxnSpPr>
        <p:spPr>
          <a:xfrm flipH="1">
            <a:off x="541534" y="6073736"/>
            <a:ext cx="8778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custDataLst>
              <p:tags r:id="rId5"/>
            </p:custDataLst>
          </p:nvPr>
        </p:nvSpPr>
        <p:spPr>
          <a:xfrm>
            <a:off x="811530" y="961390"/>
            <a:ext cx="9113520" cy="558165"/>
          </a:xfrm>
          <a:prstGeom prst="rect">
            <a:avLst/>
          </a:prstGeom>
          <a:noFill/>
        </p:spPr>
        <p:txBody>
          <a:bodyPr wrap="square" rtlCol="0" anchor="t">
            <a:noAutofit/>
          </a:bodyPr>
          <a:lstStyle/>
          <a:p>
            <a:r>
              <a:rPr lang="zh-CN" altLang="en-US" sz="2800" b="1" dirty="0">
                <a:latin typeface="华文楷体" panose="02010600040101010101" pitchFamily="2" charset="-122"/>
                <a:ea typeface="华文楷体" panose="02010600040101010101" pitchFamily="2" charset="-122"/>
                <a:cs typeface="华文楷体" panose="02010600040101010101" pitchFamily="2" charset="-122"/>
                <a:sym typeface="+mn-ea"/>
              </a:rPr>
              <a:t>摄屏水印与传统水印的区别</a:t>
            </a:r>
            <a:r>
              <a:rPr lang="en-US" altLang="zh-CN" sz="2800" b="1" dirty="0">
                <a:latin typeface="华文楷体" panose="02010600040101010101" pitchFamily="2" charset="-122"/>
                <a:ea typeface="华文楷体" panose="02010600040101010101" pitchFamily="2" charset="-122"/>
                <a:cs typeface="华文楷体" panose="02010600040101010101" pitchFamily="2" charset="-122"/>
                <a:sym typeface="+mn-ea"/>
              </a:rPr>
              <a:t>--</a:t>
            </a:r>
            <a:r>
              <a:rPr lang="zh-CN" altLang="en-US" sz="2800" b="1" dirty="0">
                <a:latin typeface="华文楷体" panose="02010600040101010101" pitchFamily="2" charset="-122"/>
                <a:ea typeface="华文楷体" panose="02010600040101010101" pitchFamily="2" charset="-122"/>
                <a:cs typeface="华文楷体" panose="02010600040101010101" pitchFamily="2" charset="-122"/>
                <a:sym typeface="+mn-ea"/>
              </a:rPr>
              <a:t>摄屏带来的</a:t>
            </a:r>
            <a:r>
              <a:rPr lang="zh-CN" altLang="en-US" sz="2800" b="1" dirty="0">
                <a:latin typeface="华文楷体" panose="02010600040101010101" pitchFamily="2" charset="-122"/>
                <a:ea typeface="华文楷体" panose="02010600040101010101" pitchFamily="2" charset="-122"/>
                <a:cs typeface="华文楷体" panose="02010600040101010101" pitchFamily="2" charset="-122"/>
                <a:sym typeface="+mn-ea"/>
              </a:rPr>
              <a:t>失真</a:t>
            </a:r>
            <a:endParaRPr lang="zh-CN" altLang="en-US" sz="2800" b="1" dirty="0">
              <a:latin typeface="华文楷体" panose="02010600040101010101" pitchFamily="2" charset="-122"/>
              <a:ea typeface="华文楷体" panose="02010600040101010101" pitchFamily="2" charset="-122"/>
              <a:cs typeface="华文楷体" panose="02010600040101010101" pitchFamily="2" charset="-122"/>
              <a:sym typeface="+mn-ea"/>
            </a:endParaRPr>
          </a:p>
        </p:txBody>
      </p:sp>
      <p:sp>
        <p:nvSpPr>
          <p:cNvPr id="9" name="文本框 8"/>
          <p:cNvSpPr txBox="1"/>
          <p:nvPr>
            <p:custDataLst>
              <p:tags r:id="rId6"/>
            </p:custDataLst>
          </p:nvPr>
        </p:nvSpPr>
        <p:spPr>
          <a:xfrm>
            <a:off x="1053465" y="4688205"/>
            <a:ext cx="9734550" cy="871855"/>
          </a:xfrm>
          <a:prstGeom prst="rect">
            <a:avLst/>
          </a:prstGeom>
          <a:ln>
            <a:noFill/>
          </a:ln>
        </p:spPr>
        <p:style>
          <a:lnRef idx="2">
            <a:schemeClr val="dk1"/>
          </a:lnRef>
          <a:fillRef idx="1">
            <a:schemeClr val="lt1"/>
          </a:fillRef>
          <a:effectRef idx="0">
            <a:schemeClr val="dk1"/>
          </a:effectRef>
          <a:fontRef idx="minor">
            <a:schemeClr val="dk1"/>
          </a:fontRef>
        </p:style>
        <p:txBody>
          <a:bodyPr wrap="square" rtlCol="0" anchor="t">
            <a:noAutofit/>
          </a:bodyPr>
          <a:p>
            <a:r>
              <a:rPr lang="zh-CN" altLang="en-US" sz="2000">
                <a:latin typeface="华文楷体" panose="02010600040101010101" pitchFamily="2" charset="-122"/>
                <a:ea typeface="华文楷体" panose="02010600040101010101" pitchFamily="2" charset="-122"/>
              </a:rPr>
              <a:t>手机拍摄的水印图像通常会发生较大程度的失真，</a:t>
            </a:r>
            <a:r>
              <a:rPr lang="zh-CN" altLang="en-US" sz="2000">
                <a:solidFill>
                  <a:srgbClr val="FF0000"/>
                </a:solidFill>
                <a:latin typeface="华文楷体" panose="02010600040101010101" pitchFamily="2" charset="-122"/>
                <a:ea typeface="华文楷体" panose="02010600040101010101" pitchFamily="2" charset="-122"/>
              </a:rPr>
              <a:t>直接对摄屏图片进行水印提取的难度较大，成功率低</a:t>
            </a:r>
            <a:r>
              <a:rPr lang="zh-CN" altLang="en-US" sz="2000" b="1">
                <a:solidFill>
                  <a:schemeClr val="tx1"/>
                </a:solidFill>
                <a:latin typeface="华文楷体" panose="02010600040101010101" pitchFamily="2" charset="-122"/>
                <a:ea typeface="华文楷体" panose="02010600040101010101" pitchFamily="2" charset="-122"/>
              </a:rPr>
              <a:t>。</a:t>
            </a:r>
            <a:endParaRPr lang="zh-CN" altLang="en-US" sz="2000">
              <a:latin typeface="华文楷体" panose="02010600040101010101" pitchFamily="2" charset="-122"/>
              <a:ea typeface="华文楷体" panose="02010600040101010101" pitchFamily="2" charset="-122"/>
            </a:endParaRPr>
          </a:p>
          <a:p>
            <a:endParaRPr lang="zh-CN" altLang="en-US" sz="2000">
              <a:latin typeface="华文楷体" panose="02010600040101010101" pitchFamily="2" charset="-122"/>
              <a:ea typeface="华文楷体" panose="02010600040101010101" pitchFamily="2" charset="-122"/>
            </a:endParaRPr>
          </a:p>
        </p:txBody>
      </p:sp>
      <p:pic>
        <p:nvPicPr>
          <p:cNvPr id="12" name="图片 11"/>
          <p:cNvPicPr>
            <a:picLocks noChangeAspect="1"/>
          </p:cNvPicPr>
          <p:nvPr>
            <p:custDataLst>
              <p:tags r:id="rId7"/>
            </p:custDataLst>
          </p:nvPr>
        </p:nvPicPr>
        <p:blipFill>
          <a:blip r:embed="rId8"/>
          <a:stretch>
            <a:fillRect/>
          </a:stretch>
        </p:blipFill>
        <p:spPr>
          <a:xfrm>
            <a:off x="922655" y="1668780"/>
            <a:ext cx="9845675" cy="1861820"/>
          </a:xfrm>
          <a:prstGeom prst="rect">
            <a:avLst/>
          </a:prstGeom>
        </p:spPr>
      </p:pic>
      <p:sp>
        <p:nvSpPr>
          <p:cNvPr id="14" name="文本框 13"/>
          <p:cNvSpPr txBox="1"/>
          <p:nvPr>
            <p:custDataLst>
              <p:tags r:id="rId9"/>
            </p:custDataLst>
          </p:nvPr>
        </p:nvSpPr>
        <p:spPr>
          <a:xfrm>
            <a:off x="2945765" y="3802380"/>
            <a:ext cx="1873885" cy="693420"/>
          </a:xfrm>
          <a:prstGeom prst="rect">
            <a:avLst/>
          </a:prstGeom>
          <a:noFill/>
        </p:spPr>
        <p:txBody>
          <a:bodyPr wrap="square" rtlCol="0" anchor="t">
            <a:noAutofit/>
          </a:bodyPr>
          <a:p>
            <a:r>
              <a:rPr lang="zh-CN" altLang="en-US">
                <a:latin typeface="华文楷体" panose="02010600040101010101" pitchFamily="2" charset="-122"/>
                <a:ea typeface="华文楷体" panose="02010600040101010101" pitchFamily="2" charset="-122"/>
                <a:sym typeface="+mn-ea"/>
              </a:rPr>
              <a:t>拍摄角度引起的图像</a:t>
            </a:r>
            <a:r>
              <a:rPr lang="zh-CN" altLang="en-US" b="1">
                <a:solidFill>
                  <a:srgbClr val="FF0000"/>
                </a:solidFill>
                <a:latin typeface="华文楷体" panose="02010600040101010101" pitchFamily="2" charset="-122"/>
                <a:ea typeface="华文楷体" panose="02010600040101010101" pitchFamily="2" charset="-122"/>
                <a:sym typeface="+mn-ea"/>
              </a:rPr>
              <a:t>形变与残缺</a:t>
            </a:r>
            <a:endParaRPr lang="zh-CN" altLang="en-US" b="1">
              <a:solidFill>
                <a:srgbClr val="FF0000"/>
              </a:solidFill>
              <a:latin typeface="华文楷体" panose="02010600040101010101" pitchFamily="2" charset="-122"/>
              <a:ea typeface="华文楷体" panose="02010600040101010101" pitchFamily="2" charset="-122"/>
              <a:sym typeface="+mn-ea"/>
            </a:endParaRPr>
          </a:p>
        </p:txBody>
      </p:sp>
      <p:sp>
        <p:nvSpPr>
          <p:cNvPr id="15" name="文本框 14"/>
          <p:cNvSpPr txBox="1"/>
          <p:nvPr>
            <p:custDataLst>
              <p:tags r:id="rId10"/>
            </p:custDataLst>
          </p:nvPr>
        </p:nvSpPr>
        <p:spPr>
          <a:xfrm>
            <a:off x="1249045" y="3802380"/>
            <a:ext cx="1224280" cy="476250"/>
          </a:xfrm>
          <a:prstGeom prst="rect">
            <a:avLst/>
          </a:prstGeom>
          <a:noFill/>
        </p:spPr>
        <p:txBody>
          <a:bodyPr wrap="square" rtlCol="0" anchor="t">
            <a:noAutofit/>
          </a:bodyPr>
          <a:p>
            <a:r>
              <a:rPr lang="zh-CN" altLang="en-US">
                <a:latin typeface="华文楷体" panose="02010600040101010101" pitchFamily="2" charset="-122"/>
                <a:ea typeface="华文楷体" panose="02010600040101010101" pitchFamily="2" charset="-122"/>
                <a:sym typeface="+mn-ea"/>
              </a:rPr>
              <a:t>原始图片</a:t>
            </a:r>
            <a:endParaRPr lang="zh-CN" altLang="en-US">
              <a:latin typeface="华文楷体" panose="02010600040101010101" pitchFamily="2" charset="-122"/>
              <a:ea typeface="华文楷体" panose="02010600040101010101" pitchFamily="2" charset="-122"/>
              <a:sym typeface="+mn-ea"/>
            </a:endParaRPr>
          </a:p>
        </p:txBody>
      </p:sp>
      <p:sp>
        <p:nvSpPr>
          <p:cNvPr id="16" name="文本框 15"/>
          <p:cNvSpPr txBox="1"/>
          <p:nvPr>
            <p:custDataLst>
              <p:tags r:id="rId11"/>
            </p:custDataLst>
          </p:nvPr>
        </p:nvSpPr>
        <p:spPr>
          <a:xfrm>
            <a:off x="7068820" y="3762375"/>
            <a:ext cx="1743075" cy="693420"/>
          </a:xfrm>
          <a:prstGeom prst="rect">
            <a:avLst/>
          </a:prstGeom>
          <a:noFill/>
        </p:spPr>
        <p:txBody>
          <a:bodyPr wrap="square" rtlCol="0" anchor="t">
            <a:noAutofit/>
          </a:bodyPr>
          <a:p>
            <a:r>
              <a:rPr lang="zh-CN" altLang="en-US">
                <a:latin typeface="华文楷体" panose="02010600040101010101" pitchFamily="2" charset="-122"/>
                <a:ea typeface="华文楷体" panose="02010600040101010101" pitchFamily="2" charset="-122"/>
                <a:sym typeface="+mn-ea"/>
              </a:rPr>
              <a:t>频率差别导致出现</a:t>
            </a:r>
            <a:r>
              <a:rPr lang="zh-CN" altLang="en-US" b="1">
                <a:solidFill>
                  <a:srgbClr val="FF0000"/>
                </a:solidFill>
                <a:latin typeface="华文楷体" panose="02010600040101010101" pitchFamily="2" charset="-122"/>
                <a:ea typeface="华文楷体" panose="02010600040101010101" pitchFamily="2" charset="-122"/>
                <a:sym typeface="+mn-ea"/>
              </a:rPr>
              <a:t>摩尔纹</a:t>
            </a:r>
            <a:endParaRPr lang="zh-CN" altLang="en-US" b="1">
              <a:solidFill>
                <a:srgbClr val="FF0000"/>
              </a:solidFill>
              <a:latin typeface="华文楷体" panose="02010600040101010101" pitchFamily="2" charset="-122"/>
              <a:ea typeface="华文楷体" panose="02010600040101010101" pitchFamily="2" charset="-122"/>
              <a:sym typeface="+mn-ea"/>
            </a:endParaRPr>
          </a:p>
        </p:txBody>
      </p:sp>
      <p:sp>
        <p:nvSpPr>
          <p:cNvPr id="17" name="文本框 16"/>
          <p:cNvSpPr txBox="1"/>
          <p:nvPr>
            <p:custDataLst>
              <p:tags r:id="rId12"/>
            </p:custDataLst>
          </p:nvPr>
        </p:nvSpPr>
        <p:spPr>
          <a:xfrm>
            <a:off x="5007610" y="3802380"/>
            <a:ext cx="1873885" cy="693420"/>
          </a:xfrm>
          <a:prstGeom prst="rect">
            <a:avLst/>
          </a:prstGeom>
          <a:noFill/>
        </p:spPr>
        <p:txBody>
          <a:bodyPr wrap="square" rtlCol="0" anchor="t">
            <a:noAutofit/>
          </a:bodyPr>
          <a:p>
            <a:r>
              <a:rPr lang="zh-CN" altLang="en-US">
                <a:latin typeface="华文楷体" panose="02010600040101010101" pitchFamily="2" charset="-122"/>
                <a:ea typeface="华文楷体" panose="02010600040101010101" pitchFamily="2" charset="-122"/>
                <a:sym typeface="+mn-ea"/>
              </a:rPr>
              <a:t>拍摄周围光线造成的</a:t>
            </a:r>
            <a:r>
              <a:rPr lang="zh-CN" altLang="en-US" b="1">
                <a:solidFill>
                  <a:srgbClr val="FF0000"/>
                </a:solidFill>
                <a:latin typeface="华文楷体" panose="02010600040101010101" pitchFamily="2" charset="-122"/>
                <a:ea typeface="华文楷体" panose="02010600040101010101" pitchFamily="2" charset="-122"/>
                <a:sym typeface="+mn-ea"/>
              </a:rPr>
              <a:t>颜色失真</a:t>
            </a:r>
            <a:endParaRPr lang="zh-CN" altLang="en-US" b="1">
              <a:solidFill>
                <a:srgbClr val="FF0000"/>
              </a:solidFill>
              <a:latin typeface="华文楷体" panose="02010600040101010101" pitchFamily="2" charset="-122"/>
              <a:ea typeface="华文楷体" panose="02010600040101010101" pitchFamily="2" charset="-122"/>
              <a:sym typeface="+mn-ea"/>
            </a:endParaRPr>
          </a:p>
        </p:txBody>
      </p:sp>
      <p:sp>
        <p:nvSpPr>
          <p:cNvPr id="18" name="文本框 17"/>
          <p:cNvSpPr txBox="1"/>
          <p:nvPr>
            <p:custDataLst>
              <p:tags r:id="rId13"/>
            </p:custDataLst>
          </p:nvPr>
        </p:nvSpPr>
        <p:spPr>
          <a:xfrm>
            <a:off x="9163685" y="3802380"/>
            <a:ext cx="1743075" cy="693420"/>
          </a:xfrm>
          <a:prstGeom prst="rect">
            <a:avLst/>
          </a:prstGeom>
          <a:noFill/>
        </p:spPr>
        <p:txBody>
          <a:bodyPr wrap="square" rtlCol="0" anchor="t">
            <a:noAutofit/>
          </a:bodyPr>
          <a:p>
            <a:r>
              <a:rPr lang="zh-CN" altLang="en-US">
                <a:latin typeface="华文楷体" panose="02010600040101010101" pitchFamily="2" charset="-122"/>
                <a:ea typeface="华文楷体" panose="02010600040101010101" pitchFamily="2" charset="-122"/>
                <a:sym typeface="+mn-ea"/>
              </a:rPr>
              <a:t>其它干扰</a:t>
            </a:r>
            <a:r>
              <a:rPr lang="en-US" altLang="zh-CN">
                <a:latin typeface="华文楷体" panose="02010600040101010101" pitchFamily="2" charset="-122"/>
                <a:ea typeface="华文楷体" panose="02010600040101010101" pitchFamily="2" charset="-122"/>
                <a:sym typeface="+mn-ea"/>
              </a:rPr>
              <a:t> </a:t>
            </a:r>
            <a:r>
              <a:rPr lang="zh-CN" altLang="en-US" b="1">
                <a:solidFill>
                  <a:srgbClr val="FF0000"/>
                </a:solidFill>
                <a:latin typeface="华文楷体" panose="02010600040101010101" pitchFamily="2" charset="-122"/>
                <a:ea typeface="华文楷体" panose="02010600040101010101" pitchFamily="2" charset="-122"/>
                <a:sym typeface="+mn-ea"/>
              </a:rPr>
              <a:t>高斯噪声</a:t>
            </a:r>
            <a:endParaRPr lang="zh-CN" altLang="en-US" b="1">
              <a:solidFill>
                <a:srgbClr val="FF0000"/>
              </a:solidFill>
              <a:latin typeface="华文楷体" panose="02010600040101010101" pitchFamily="2" charset="-122"/>
              <a:ea typeface="华文楷体" panose="02010600040101010101" pitchFamily="2" charset="-122"/>
              <a:sym typeface="+mn-ea"/>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flipH="1" flipV="1">
            <a:off x="9778932" y="5903199"/>
            <a:ext cx="2278018" cy="857413"/>
            <a:chOff x="8230325" y="4306212"/>
            <a:chExt cx="4147292" cy="1560981"/>
          </a:xfrm>
        </p:grpSpPr>
        <p:sp>
          <p:nvSpPr>
            <p:cNvPr id="16" name="矩形 15"/>
            <p:cNvSpPr/>
            <p:nvPr/>
          </p:nvSpPr>
          <p:spPr>
            <a:xfrm rot="2700000">
              <a:off x="11463217" y="4306212"/>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7" name="矩形 16"/>
            <p:cNvSpPr/>
            <p:nvPr/>
          </p:nvSpPr>
          <p:spPr>
            <a:xfrm rot="2700000">
              <a:off x="8230325" y="4952793"/>
              <a:ext cx="914400" cy="9144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矩形 17"/>
            <p:cNvSpPr/>
            <p:nvPr/>
          </p:nvSpPr>
          <p:spPr>
            <a:xfrm rot="2700000">
              <a:off x="8876903" y="4314129"/>
              <a:ext cx="914400" cy="9144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rot="2700000">
              <a:off x="9523483" y="4952792"/>
              <a:ext cx="914400" cy="914400"/>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rot="2700000">
              <a:off x="10170060" y="4314130"/>
              <a:ext cx="914400" cy="9144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47" name="文本框 46"/>
          <p:cNvSpPr txBox="1"/>
          <p:nvPr/>
        </p:nvSpPr>
        <p:spPr>
          <a:xfrm>
            <a:off x="541534" y="6029780"/>
            <a:ext cx="8778224" cy="306705"/>
          </a:xfrm>
          <a:prstGeom prst="rect">
            <a:avLst/>
          </a:prstGeom>
          <a:noFill/>
        </p:spPr>
        <p:txBody>
          <a:bodyPr wrap="square" rtlCol="0">
            <a:spAutoFit/>
          </a:bodyPr>
          <a:lstStyle/>
          <a:p>
            <a:pPr marL="285750" marR="0" indent="-285750" defTabSz="914400" fontAlgn="auto">
              <a:lnSpc>
                <a:spcPct val="100000"/>
              </a:lnSpc>
              <a:spcBef>
                <a:spcPts val="0"/>
              </a:spcBef>
              <a:spcAft>
                <a:spcPts val="0"/>
              </a:spcAft>
              <a:buClrTx/>
              <a:buSzTx/>
              <a:buFont typeface="Wingdings" panose="05000000000000000000" pitchFamily="2" charset="2"/>
              <a:buChar char="p"/>
              <a:defRPr/>
            </a:pPr>
            <a:r>
              <a:rPr kumimoji="0" lang="zh-CN" altLang="en-US" sz="1400" b="0" i="0" kern="1200" cap="none" spc="0" normalizeH="0" baseline="0" noProof="0" dirty="0">
                <a:solidFill>
                  <a:prstClr val="black"/>
                </a:solidFill>
                <a:latin typeface="华文楷体" panose="02010600040101010101" pitchFamily="2" charset="-122"/>
                <a:ea typeface="华文楷体" panose="02010600040101010101" pitchFamily="2" charset="-122"/>
                <a:cs typeface="+mn-cs"/>
              </a:rPr>
              <a:t>资料来源：见参考</a:t>
            </a:r>
            <a:r>
              <a:rPr kumimoji="0" lang="zh-CN" altLang="en-US" sz="1400" b="0" i="0" kern="1200" cap="none" spc="0" normalizeH="0" baseline="0" noProof="0" dirty="0">
                <a:solidFill>
                  <a:prstClr val="black"/>
                </a:solidFill>
                <a:latin typeface="华文楷体" panose="02010600040101010101" pitchFamily="2" charset="-122"/>
                <a:ea typeface="华文楷体" panose="02010600040101010101" pitchFamily="2" charset="-122"/>
                <a:cs typeface="+mn-cs"/>
              </a:rPr>
              <a:t>文献</a:t>
            </a:r>
            <a:endParaRPr kumimoji="0" lang="zh-CN" altLang="en-US" sz="1400" b="0" i="0" kern="1200" cap="none" spc="0" normalizeH="0" baseline="0" noProof="0" dirty="0">
              <a:solidFill>
                <a:prstClr val="black"/>
              </a:solidFill>
              <a:latin typeface="华文楷体" panose="02010600040101010101" pitchFamily="2" charset="-122"/>
              <a:ea typeface="华文楷体" panose="02010600040101010101" pitchFamily="2" charset="-122"/>
              <a:cs typeface="+mn-cs"/>
            </a:endParaRPr>
          </a:p>
        </p:txBody>
      </p:sp>
      <p:cxnSp>
        <p:nvCxnSpPr>
          <p:cNvPr id="48" name="直接连接符 47"/>
          <p:cNvCxnSpPr/>
          <p:nvPr/>
        </p:nvCxnSpPr>
        <p:spPr>
          <a:xfrm flipH="1">
            <a:off x="541534" y="6002616"/>
            <a:ext cx="877822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4" name="图片 3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8556" y="-390924"/>
            <a:ext cx="1926150" cy="1466443"/>
          </a:xfrm>
          <a:prstGeom prst="rect">
            <a:avLst/>
          </a:prstGeom>
        </p:spPr>
      </p:pic>
      <p:sp>
        <p:nvSpPr>
          <p:cNvPr id="37" name="文本框 36"/>
          <p:cNvSpPr txBox="1"/>
          <p:nvPr/>
        </p:nvSpPr>
        <p:spPr>
          <a:xfrm>
            <a:off x="2362313" y="158203"/>
            <a:ext cx="1809749" cy="368300"/>
          </a:xfrm>
          <a:prstGeom prst="rect">
            <a:avLst/>
          </a:prstGeom>
          <a:solidFill>
            <a:schemeClr val="bg1"/>
          </a:solidFill>
          <a:effectLst/>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srgbClr val="2D4C7F"/>
                </a:solidFill>
                <a:latin typeface="华文楷体" panose="02010600040101010101" pitchFamily="2" charset="-122"/>
                <a:ea typeface="华文楷体" panose="02010600040101010101" pitchFamily="2" charset="-122"/>
              </a:rPr>
              <a:t>相关工作</a:t>
            </a:r>
            <a:endParaRPr kumimoji="0" lang="zh-CN" altLang="en-US" b="1" i="0" kern="1200" cap="none" spc="0" normalizeH="0" baseline="0" noProof="0" dirty="0">
              <a:solidFill>
                <a:srgbClr val="2D4C7F"/>
              </a:solidFill>
              <a:latin typeface="华文楷体" panose="02010600040101010101" pitchFamily="2" charset="-122"/>
              <a:ea typeface="华文楷体" panose="02010600040101010101" pitchFamily="2" charset="-122"/>
            </a:endParaRPr>
          </a:p>
        </p:txBody>
      </p:sp>
      <p:sp>
        <p:nvSpPr>
          <p:cNvPr id="38" name="文本框 37"/>
          <p:cNvSpPr txBox="1"/>
          <p:nvPr/>
        </p:nvSpPr>
        <p:spPr>
          <a:xfrm>
            <a:off x="4291548" y="158203"/>
            <a:ext cx="1809749" cy="368300"/>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rPr>
              <a:t>系统实现</a:t>
            </a:r>
            <a:endPar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endParaRPr>
          </a:p>
        </p:txBody>
      </p:sp>
      <p:sp>
        <p:nvSpPr>
          <p:cNvPr id="42" name="文本框 41"/>
          <p:cNvSpPr txBox="1"/>
          <p:nvPr/>
        </p:nvSpPr>
        <p:spPr>
          <a:xfrm>
            <a:off x="6220783" y="158203"/>
            <a:ext cx="1809749" cy="368300"/>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rPr>
              <a:t>测试分析</a:t>
            </a:r>
            <a:endParaRPr kumimoji="0" lang="zh-CN" altLang="en-US" b="1" i="0" kern="1200" cap="none" spc="0" normalizeH="0" baseline="0" noProof="0" dirty="0">
              <a:solidFill>
                <a:prstClr val="white"/>
              </a:solidFill>
              <a:latin typeface="华文楷体" panose="02010600040101010101" pitchFamily="2" charset="-122"/>
              <a:ea typeface="华文楷体" panose="02010600040101010101" pitchFamily="2" charset="-122"/>
            </a:endParaRPr>
          </a:p>
        </p:txBody>
      </p:sp>
      <p:sp>
        <p:nvSpPr>
          <p:cNvPr id="43" name="文本框 42"/>
          <p:cNvSpPr txBox="1"/>
          <p:nvPr/>
        </p:nvSpPr>
        <p:spPr>
          <a:xfrm>
            <a:off x="8150018" y="158203"/>
            <a:ext cx="1809749" cy="368300"/>
          </a:xfrm>
          <a:prstGeom prst="rect">
            <a:avLst/>
          </a:prstGeom>
          <a:noFill/>
        </p:spPr>
        <p:txBody>
          <a:bodyPr wrap="square" rtlCol="0">
            <a:spAutoFit/>
          </a:bodyPr>
          <a:lstStyle/>
          <a:p>
            <a:pPr marR="0" indent="0" algn="dist" defTabSz="914400" fontAlgn="auto">
              <a:lnSpc>
                <a:spcPct val="100000"/>
              </a:lnSpc>
              <a:spcBef>
                <a:spcPts val="0"/>
              </a:spcBef>
              <a:spcAft>
                <a:spcPts val="0"/>
              </a:spcAft>
              <a:buClrTx/>
              <a:buSzTx/>
              <a:buFontTx/>
              <a:buNone/>
              <a:defRPr/>
            </a:pPr>
            <a:r>
              <a:rPr lang="zh-CN" altLang="en-US" b="1" dirty="0">
                <a:solidFill>
                  <a:prstClr val="white"/>
                </a:solidFill>
                <a:latin typeface="华文楷体" panose="02010600040101010101" pitchFamily="2" charset="-122"/>
                <a:ea typeface="华文楷体" panose="02010600040101010101" pitchFamily="2" charset="-122"/>
              </a:rPr>
              <a:t>方案总结</a:t>
            </a:r>
            <a:endParaRPr lang="zh-CN" altLang="en-US" b="1" dirty="0">
              <a:solidFill>
                <a:prstClr val="white"/>
              </a:solidFill>
              <a:latin typeface="华文楷体" panose="02010600040101010101" pitchFamily="2" charset="-122"/>
              <a:ea typeface="华文楷体" panose="02010600040101010101" pitchFamily="2" charset="-122"/>
            </a:endParaRPr>
          </a:p>
        </p:txBody>
      </p:sp>
      <p:sp>
        <p:nvSpPr>
          <p:cNvPr id="29" name="文本框 28"/>
          <p:cNvSpPr txBox="1"/>
          <p:nvPr>
            <p:custDataLst>
              <p:tags r:id="rId2"/>
            </p:custDataLst>
          </p:nvPr>
        </p:nvSpPr>
        <p:spPr>
          <a:xfrm>
            <a:off x="774700" y="882650"/>
            <a:ext cx="4650740" cy="477520"/>
          </a:xfrm>
          <a:prstGeom prst="rect">
            <a:avLst/>
          </a:prstGeom>
          <a:noFill/>
        </p:spPr>
        <p:txBody>
          <a:bodyPr wrap="square" rtlCol="0" anchor="t">
            <a:noAutofit/>
          </a:bodyPr>
          <a:p>
            <a:r>
              <a:rPr lang="zh-CN" altLang="en-US" sz="2800" b="1" dirty="0">
                <a:latin typeface="华文楷体" panose="02010600040101010101" pitchFamily="2" charset="-122"/>
                <a:ea typeface="华文楷体" panose="02010600040101010101" pitchFamily="2" charset="-122"/>
                <a:sym typeface="+mn-ea"/>
              </a:rPr>
              <a:t>相关工作</a:t>
            </a:r>
            <a:endParaRPr lang="en-US" altLang="zh-CN" sz="2800" b="1" dirty="0">
              <a:latin typeface="华文楷体" panose="02010600040101010101" pitchFamily="2" charset="-122"/>
              <a:ea typeface="华文楷体" panose="02010600040101010101" pitchFamily="2" charset="-122"/>
              <a:sym typeface="+mn-ea"/>
            </a:endParaRPr>
          </a:p>
        </p:txBody>
      </p:sp>
      <p:graphicFrame>
        <p:nvGraphicFramePr>
          <p:cNvPr id="32" name="表格 31"/>
          <p:cNvGraphicFramePr/>
          <p:nvPr>
            <p:custDataLst>
              <p:tags r:id="rId3"/>
            </p:custDataLst>
          </p:nvPr>
        </p:nvGraphicFramePr>
        <p:xfrm>
          <a:off x="683260" y="1395730"/>
          <a:ext cx="10678160" cy="4434205"/>
        </p:xfrm>
        <a:graphic>
          <a:graphicData uri="http://schemas.openxmlformats.org/drawingml/2006/table">
            <a:tbl>
              <a:tblPr firstRow="1" bandRow="1">
                <a:tableStyleId>{5C22544A-7EE6-4342-B048-85BDC9FD1C3A}</a:tableStyleId>
              </a:tblPr>
              <a:tblGrid>
                <a:gridCol w="2648585"/>
                <a:gridCol w="3025140"/>
                <a:gridCol w="2273935"/>
                <a:gridCol w="2730500"/>
              </a:tblGrid>
              <a:tr h="365760">
                <a:tc>
                  <a:txBody>
                    <a:bodyPr/>
                    <a:p>
                      <a:pPr algn="ctr">
                        <a:buNone/>
                      </a:pPr>
                      <a:r>
                        <a:rPr lang="zh-CN" altLang="en-US" sz="1800">
                          <a:solidFill>
                            <a:schemeClr val="tx1"/>
                          </a:solidFill>
                          <a:sym typeface="+mn-ea"/>
                        </a:rPr>
                        <a:t>论文</a:t>
                      </a:r>
                      <a:r>
                        <a:rPr lang="zh-CN" altLang="en-US" sz="1800">
                          <a:solidFill>
                            <a:schemeClr val="tx1"/>
                          </a:solidFill>
                          <a:sym typeface="+mn-ea"/>
                        </a:rPr>
                        <a:t>工作</a:t>
                      </a:r>
                      <a:endParaRPr lang="zh-CN" altLang="en-US" sz="1800">
                        <a:solidFill>
                          <a:schemeClr val="tx1"/>
                        </a:solidFill>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solidFill>
                            <a:schemeClr val="tx1"/>
                          </a:solidFill>
                        </a:rPr>
                        <a:t>创新点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solidFill>
                            <a:schemeClr val="tx1"/>
                          </a:solidFill>
                        </a:rPr>
                        <a:t>优点</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lgn="ctr">
                        <a:buNone/>
                      </a:pPr>
                      <a:r>
                        <a:rPr lang="zh-CN" altLang="en-US">
                          <a:solidFill>
                            <a:schemeClr val="tx1"/>
                          </a:solidFill>
                        </a:rPr>
                        <a:t>不足</a:t>
                      </a:r>
                      <a:endParaRPr lang="zh-CN" altLang="en-US">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685165">
                <a:tc>
                  <a:txBody>
                    <a:bodyPr/>
                    <a:p>
                      <a:pPr>
                        <a:buNone/>
                      </a:pPr>
                      <a:r>
                        <a:rPr lang="zh-CN" altLang="en-US" sz="1800">
                          <a:solidFill>
                            <a:schemeClr val="tx1"/>
                          </a:solidFill>
                          <a:sym typeface="+mn-ea"/>
                        </a:rPr>
                        <a:t>Screen-shooting resilient</a:t>
                      </a:r>
                      <a:r>
                        <a:rPr lang="en-US" altLang="zh-CN" sz="1800">
                          <a:solidFill>
                            <a:schemeClr val="tx1"/>
                          </a:solidFill>
                          <a:sym typeface="+mn-ea"/>
                        </a:rPr>
                        <a:t> </a:t>
                      </a:r>
                      <a:r>
                        <a:rPr lang="zh-CN" altLang="en-US" sz="1800">
                          <a:solidFill>
                            <a:schemeClr val="tx1"/>
                          </a:solidFill>
                          <a:sym typeface="+mn-ea"/>
                        </a:rPr>
                        <a:t>watermarking【</a:t>
                      </a:r>
                      <a:r>
                        <a:rPr lang="en-US" altLang="zh-CN" sz="1800">
                          <a:solidFill>
                            <a:schemeClr val="tx1"/>
                          </a:solidFill>
                          <a:sym typeface="+mn-ea"/>
                        </a:rPr>
                        <a:t>5</a:t>
                      </a:r>
                      <a:r>
                        <a:rPr lang="zh-CN" altLang="en-US" sz="1800">
                          <a:solidFill>
                            <a:schemeClr val="tx1"/>
                          </a:solidFill>
                          <a:sym typeface="+mn-ea"/>
                        </a:rPr>
                        <a:t>】</a:t>
                      </a: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sz="1800">
                          <a:latin typeface="华文楷体" panose="02010600040101010101" pitchFamily="2" charset="-122"/>
                          <a:ea typeface="华文楷体" panose="02010600040101010101" pitchFamily="2" charset="-122"/>
                          <a:cs typeface="华文楷体" panose="02010600040101010101" pitchFamily="2" charset="-122"/>
                          <a:sym typeface="+mn-ea"/>
                        </a:rPr>
                        <a:t>基于强度的尺度不变特征变换（I-SIFT）算法</a:t>
                      </a:r>
                      <a:endParaRPr lang="zh-CN" altLang="en-US">
                        <a:latin typeface="华文楷体" panose="02010600040101010101" pitchFamily="2" charset="-122"/>
                        <a:ea typeface="华文楷体" panose="02010600040101010101" pitchFamily="2" charset="-122"/>
                        <a:cs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rPr>
                        <a:t>提取效率较高，鲁棒性较强</a:t>
                      </a:r>
                      <a:endParaRPr lang="zh-CN" altLang="en-US">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b="0">
                          <a:solidFill>
                            <a:srgbClr val="FF0000"/>
                          </a:solidFill>
                          <a:latin typeface="华文楷体" panose="02010600040101010101" pitchFamily="2" charset="-122"/>
                          <a:ea typeface="华文楷体" panose="02010600040101010101" pitchFamily="2" charset="-122"/>
                        </a:rPr>
                        <a:t>拍摄角度倾斜和受光照影响时鲁棒性大幅下降</a:t>
                      </a:r>
                      <a:endParaRPr lang="zh-CN" altLang="en-US" b="0">
                        <a:solidFill>
                          <a:srgbClr val="FF0000"/>
                        </a:solidFill>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77215">
                <a:tc>
                  <a:txBody>
                    <a:bodyPr/>
                    <a:p>
                      <a:pPr>
                        <a:buNone/>
                      </a:pPr>
                      <a:r>
                        <a:rPr lang="zh-CN" altLang="en-US"/>
                        <a:t>PIMoG【</a:t>
                      </a:r>
                      <a:r>
                        <a:rPr lang="en-US" altLang="zh-CN"/>
                        <a:t>1</a:t>
                      </a:r>
                      <a:r>
                        <a:rPr lang="zh-CN" altLang="en-US"/>
                        <a:t>】</a:t>
                      </a: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rPr>
                        <a:t>设计新噪声层和梯度掩模和边缘掩模引导图像</a:t>
                      </a:r>
                      <a:r>
                        <a:rPr lang="zh-CN" altLang="en-US">
                          <a:latin typeface="华文楷体" panose="02010600040101010101" pitchFamily="2" charset="-122"/>
                          <a:ea typeface="华文楷体" panose="02010600040101010101" pitchFamily="2" charset="-122"/>
                        </a:rPr>
                        <a:t>损失两种损失训练方法</a:t>
                      </a:r>
                      <a:endParaRPr lang="zh-CN" altLang="en-US">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rPr>
                        <a:t>高隐蔽性和强鲁棒性</a:t>
                      </a:r>
                      <a:endParaRPr lang="zh-CN" altLang="en-US">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rPr>
                        <a:t>水印网络需要全幅图像的信息，</a:t>
                      </a:r>
                      <a:r>
                        <a:rPr lang="zh-CN" altLang="en-US" b="0">
                          <a:solidFill>
                            <a:srgbClr val="FF0000"/>
                          </a:solidFill>
                          <a:latin typeface="华文楷体" panose="02010600040101010101" pitchFamily="2" charset="-122"/>
                          <a:ea typeface="华文楷体" panose="02010600040101010101" pitchFamily="2" charset="-122"/>
                        </a:rPr>
                        <a:t>图像轻微残缺将严重影响水印提取</a:t>
                      </a:r>
                      <a:endParaRPr lang="zh-CN" altLang="en-US" b="0">
                        <a:solidFill>
                          <a:srgbClr val="FF0000"/>
                        </a:solidFill>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914400">
                <a:tc>
                  <a:txBody>
                    <a:bodyPr/>
                    <a:p>
                      <a:pPr>
                        <a:buNone/>
                      </a:pPr>
                      <a:r>
                        <a:rPr lang="en-US" altLang="zh-CN"/>
                        <a:t>TERA</a:t>
                      </a:r>
                      <a:r>
                        <a:rPr lang="zh-CN" altLang="en-US"/>
                        <a:t>【</a:t>
                      </a:r>
                      <a:r>
                        <a:rPr lang="en-US" altLang="zh-CN"/>
                        <a:t>2</a:t>
                      </a:r>
                      <a:r>
                        <a:rPr lang="zh-CN" altLang="en-US"/>
                        <a:t>】</a:t>
                      </a: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rPr>
                        <a:t>基于图像颜色分解，将信息隐藏在互补的两帧图像中</a:t>
                      </a:r>
                      <a:endParaRPr lang="zh-CN" altLang="en-US">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rPr>
                        <a:t>高透明度、高嵌入效率、强鲁棒性和对设备高适应性</a:t>
                      </a:r>
                      <a:endParaRPr lang="zh-CN" altLang="en-US">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b="0">
                          <a:solidFill>
                            <a:srgbClr val="FF0000"/>
                          </a:solidFill>
                          <a:latin typeface="华文楷体" panose="02010600040101010101" pitchFamily="2" charset="-122"/>
                          <a:ea typeface="华文楷体" panose="02010600040101010101" pitchFamily="2" charset="-122"/>
                        </a:rPr>
                        <a:t>一旦没有连续帧，单张图片的水印相比其它工作较明显</a:t>
                      </a:r>
                      <a:r>
                        <a:rPr lang="zh-CN" altLang="en-US">
                          <a:latin typeface="华文楷体" panose="02010600040101010101" pitchFamily="2" charset="-122"/>
                          <a:ea typeface="华文楷体" panose="02010600040101010101" pitchFamily="2" charset="-122"/>
                        </a:rPr>
                        <a:t>，容易被发现</a:t>
                      </a:r>
                      <a:endParaRPr lang="zh-CN" altLang="en-US">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75945">
                <a:tc>
                  <a:txBody>
                    <a:bodyPr/>
                    <a:p>
                      <a:pPr>
                        <a:buNone/>
                      </a:pPr>
                      <a:r>
                        <a:rPr lang="zh-CN" altLang="en-US"/>
                        <a:t>Unseencode【</a:t>
                      </a:r>
                      <a:r>
                        <a:rPr lang="en-US" altLang="zh-CN"/>
                        <a:t>3</a:t>
                      </a:r>
                      <a:r>
                        <a:rPr lang="zh-CN" altLang="en-US"/>
                        <a:t>】</a:t>
                      </a: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rPr>
                        <a:t>设计了一种支持可靠的基于图像的提取的隐形条形码</a:t>
                      </a:r>
                      <a:endParaRPr lang="zh-CN" altLang="en-US">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rPr>
                        <a:t>可靠性和适应性较强</a:t>
                      </a:r>
                      <a:endParaRPr lang="zh-CN" altLang="en-US">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rPr>
                        <a:t>水印比较明显，</a:t>
                      </a:r>
                      <a:r>
                        <a:rPr lang="zh-CN" altLang="en-US" b="0">
                          <a:solidFill>
                            <a:srgbClr val="FF0000"/>
                          </a:solidFill>
                          <a:latin typeface="华文楷体" panose="02010600040101010101" pitchFamily="2" charset="-122"/>
                          <a:ea typeface="华文楷体" panose="02010600040101010101" pitchFamily="2" charset="-122"/>
                        </a:rPr>
                        <a:t>图片显得不自然，</a:t>
                      </a:r>
                      <a:r>
                        <a:rPr lang="zh-CN" altLang="en-US">
                          <a:latin typeface="华文楷体" panose="02010600040101010101" pitchFamily="2" charset="-122"/>
                          <a:ea typeface="华文楷体" panose="02010600040101010101" pitchFamily="2" charset="-122"/>
                        </a:rPr>
                        <a:t>容易被发现</a:t>
                      </a:r>
                      <a:endParaRPr lang="zh-CN" altLang="en-US">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577215">
                <a:tc>
                  <a:txBody>
                    <a:bodyPr/>
                    <a:p>
                      <a:pPr>
                        <a:buNone/>
                      </a:pPr>
                      <a:r>
                        <a:rPr lang="en-US" altLang="zh-CN"/>
                        <a:t>U</a:t>
                      </a:r>
                      <a:r>
                        <a:rPr lang="zh-CN" altLang="en-US"/>
                        <a:t>nderpainting</a:t>
                      </a:r>
                      <a:endParaRPr lang="zh-CN" altLang="en-US"/>
                    </a:p>
                    <a:p>
                      <a:pPr>
                        <a:buNone/>
                      </a:pPr>
                      <a:r>
                        <a:rPr lang="zh-CN" altLang="en-US"/>
                        <a:t>documents【</a:t>
                      </a:r>
                      <a:r>
                        <a:rPr lang="en-US" altLang="zh-CN"/>
                        <a:t>4</a:t>
                      </a:r>
                      <a:r>
                        <a:rPr lang="zh-CN" altLang="en-US"/>
                        <a:t>】</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rPr>
                        <a:t>基于打底的相机拍摄弹性水标记方案，并在打底上嵌入水印</a:t>
                      </a:r>
                      <a:endParaRPr lang="zh-CN" altLang="en-US">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cs typeface="华文楷体" panose="02010600040101010101" pitchFamily="2" charset="-122"/>
                        </a:rPr>
                        <a:t>在</a:t>
                      </a:r>
                      <a:r>
                        <a:rPr lang="en-US" altLang="zh-CN">
                          <a:latin typeface="华文楷体" panose="02010600040101010101" pitchFamily="2" charset="-122"/>
                          <a:ea typeface="华文楷体" panose="02010600040101010101" pitchFamily="2" charset="-122"/>
                          <a:cs typeface="华文楷体" panose="02010600040101010101" pitchFamily="2" charset="-122"/>
                        </a:rPr>
                        <a:t>DCT</a:t>
                      </a:r>
                      <a:r>
                        <a:rPr lang="zh-CN" altLang="en-US">
                          <a:latin typeface="华文楷体" panose="02010600040101010101" pitchFamily="2" charset="-122"/>
                          <a:ea typeface="华文楷体" panose="02010600040101010101" pitchFamily="2" charset="-122"/>
                          <a:cs typeface="华文楷体" panose="02010600040101010101" pitchFamily="2" charset="-122"/>
                        </a:rPr>
                        <a:t>域嵌入水印，效果鲁棒性很强</a:t>
                      </a:r>
                      <a:endParaRPr lang="zh-CN" altLang="en-US">
                        <a:latin typeface="华文楷体" panose="02010600040101010101" pitchFamily="2" charset="-122"/>
                        <a:ea typeface="华文楷体" panose="02010600040101010101" pitchFamily="2" charset="-122"/>
                        <a:cs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p>
                      <a:pPr>
                        <a:buNone/>
                      </a:pPr>
                      <a:r>
                        <a:rPr lang="zh-CN" altLang="en-US">
                          <a:latin typeface="华文楷体" panose="02010600040101010101" pitchFamily="2" charset="-122"/>
                          <a:ea typeface="华文楷体" panose="02010600040101010101" pitchFamily="2" charset="-122"/>
                        </a:rPr>
                        <a:t>对</a:t>
                      </a:r>
                      <a:r>
                        <a:rPr lang="zh-CN" altLang="en-US" b="0">
                          <a:solidFill>
                            <a:srgbClr val="FF0000"/>
                          </a:solidFill>
                          <a:latin typeface="华文楷体" panose="02010600040101010101" pitchFamily="2" charset="-122"/>
                          <a:ea typeface="华文楷体" panose="02010600040101010101" pitchFamily="2" charset="-122"/>
                        </a:rPr>
                        <a:t>剪切比较敏感</a:t>
                      </a:r>
                      <a:r>
                        <a:rPr lang="zh-CN" altLang="en-US">
                          <a:latin typeface="华文楷体" panose="02010600040101010101" pitchFamily="2" charset="-122"/>
                          <a:ea typeface="华文楷体" panose="02010600040101010101" pitchFamily="2" charset="-122"/>
                        </a:rPr>
                        <a:t>，</a:t>
                      </a:r>
                      <a:r>
                        <a:rPr lang="zh-CN" altLang="en-US">
                          <a:latin typeface="华文楷体" panose="02010600040101010101" pitchFamily="2" charset="-122"/>
                          <a:ea typeface="华文楷体" panose="02010600040101010101" pitchFamily="2" charset="-122"/>
                        </a:rPr>
                        <a:t>依赖图像全局信息</a:t>
                      </a:r>
                      <a:endParaRPr lang="zh-CN" altLang="en-US">
                        <a:latin typeface="华文楷体" panose="02010600040101010101" pitchFamily="2" charset="-122"/>
                        <a:ea typeface="华文楷体" panose="02010600040101010101" pitchFamily="2"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spTree>
  </p:cSld>
  <p:clrMapOvr>
    <a:masterClrMapping/>
  </p:clrMapOvr>
  <p:timing>
    <p:tnLst>
      <p:par>
        <p:cTn id="1" dur="indefinite" restart="never" nodeType="tmRoot"/>
      </p:par>
    </p:tnLst>
    <p:bldLst>
      <p:bldP spid="29" grpId="0"/>
      <p:bldP spid="2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2" name="图片 5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21" name="文本框 20"/>
          <p:cNvSpPr txBox="1"/>
          <p:nvPr/>
        </p:nvSpPr>
        <p:spPr>
          <a:xfrm>
            <a:off x="2362313" y="158203"/>
            <a:ext cx="1809749" cy="368300"/>
          </a:xfrm>
          <a:prstGeom prst="rect">
            <a:avLst/>
          </a:prstGeom>
          <a:solidFill>
            <a:schemeClr val="bg1"/>
          </a:solidFill>
          <a:effectLst/>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22" name="文本框 21"/>
          <p:cNvSpPr txBox="1"/>
          <p:nvPr/>
        </p:nvSpPr>
        <p:spPr>
          <a:xfrm>
            <a:off x="429154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3" name="文本框 22"/>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24" name="文本框 23"/>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华文楷体" panose="02010600040101010101" pitchFamily="2" charset="-122"/>
                <a:ea typeface="华文楷体" panose="02010600040101010101" pitchFamily="2" charset="-122"/>
              </a:rPr>
              <a:t>方案总结</a:t>
            </a:r>
            <a:endParaRPr lang="zh-CN" altLang="en-US" b="1" dirty="0">
              <a:solidFill>
                <a:prstClr val="white"/>
              </a:solidFill>
              <a:latin typeface="华文楷体" panose="02010600040101010101" pitchFamily="2" charset="-122"/>
              <a:ea typeface="华文楷体" panose="02010600040101010101" pitchFamily="2" charset="-122"/>
            </a:endParaRPr>
          </a:p>
        </p:txBody>
      </p:sp>
      <p:sp>
        <p:nvSpPr>
          <p:cNvPr id="15" name="文本框 14"/>
          <p:cNvSpPr txBox="1"/>
          <p:nvPr/>
        </p:nvSpPr>
        <p:spPr>
          <a:xfrm>
            <a:off x="1285240" y="2851785"/>
            <a:ext cx="9620885" cy="1735455"/>
          </a:xfrm>
          <a:prstGeom prst="rect">
            <a:avLst/>
          </a:prstGeom>
          <a:noFill/>
        </p:spPr>
        <p:txBody>
          <a:bodyPr wrap="square" rtlCol="0">
            <a:noAutofit/>
          </a:bodyPr>
          <a:lstStyle/>
          <a:p>
            <a:pPr algn="ctr">
              <a:defRPr/>
            </a:pPr>
            <a:r>
              <a:rPr lang="zh-CN" altLang="en-US" sz="4000" dirty="0">
                <a:solidFill>
                  <a:prstClr val="black"/>
                </a:solidFill>
                <a:latin typeface="华文楷体" panose="02010600040101010101" pitchFamily="2" charset="-122"/>
                <a:ea typeface="华文楷体" panose="02010600040101010101" pitchFamily="2" charset="-122"/>
              </a:rPr>
              <a:t>本作品的思路：</a:t>
            </a:r>
            <a:endParaRPr lang="zh-CN" altLang="en-US" sz="4000" dirty="0">
              <a:solidFill>
                <a:prstClr val="black"/>
              </a:solidFill>
              <a:latin typeface="华文楷体" panose="02010600040101010101" pitchFamily="2" charset="-122"/>
              <a:ea typeface="华文楷体" panose="02010600040101010101" pitchFamily="2" charset="-122"/>
            </a:endParaRPr>
          </a:p>
          <a:p>
            <a:pPr algn="ctr">
              <a:defRPr/>
            </a:pPr>
            <a:r>
              <a:rPr lang="zh-CN" altLang="en-US" sz="4000" dirty="0">
                <a:solidFill>
                  <a:prstClr val="black"/>
                </a:solidFill>
                <a:latin typeface="华文楷体" panose="02010600040101010101" pitchFamily="2" charset="-122"/>
                <a:ea typeface="华文楷体" panose="02010600040101010101" pitchFamily="2" charset="-122"/>
              </a:rPr>
              <a:t>将</a:t>
            </a:r>
            <a:r>
              <a:rPr lang="zh-CN" altLang="en-US" sz="4000" dirty="0">
                <a:solidFill>
                  <a:srgbClr val="FF0000"/>
                </a:solidFill>
                <a:latin typeface="华文楷体" panose="02010600040101010101" pitchFamily="2" charset="-122"/>
                <a:ea typeface="华文楷体" panose="02010600040101010101" pitchFamily="2" charset="-122"/>
              </a:rPr>
              <a:t>水印信息伪装成</a:t>
            </a:r>
            <a:r>
              <a:rPr lang="zh-CN" altLang="en-US" sz="4000" dirty="0">
                <a:solidFill>
                  <a:prstClr val="black"/>
                </a:solidFill>
                <a:latin typeface="华文楷体" panose="02010600040101010101" pitchFamily="2" charset="-122"/>
                <a:ea typeface="华文楷体" panose="02010600040101010101" pitchFamily="2" charset="-122"/>
              </a:rPr>
              <a:t>摄屏过程产生的</a:t>
            </a:r>
            <a:r>
              <a:rPr lang="zh-CN" altLang="en-US" sz="4000" dirty="0">
                <a:solidFill>
                  <a:srgbClr val="FF0000"/>
                </a:solidFill>
                <a:latin typeface="华文楷体" panose="02010600040101010101" pitchFamily="2" charset="-122"/>
                <a:ea typeface="华文楷体" panose="02010600040101010101" pitchFamily="2" charset="-122"/>
              </a:rPr>
              <a:t>摩尔纹</a:t>
            </a:r>
            <a:endParaRPr lang="zh-CN" altLang="en-US" sz="4000" dirty="0">
              <a:solidFill>
                <a:srgbClr val="FF0000"/>
              </a:solidFill>
              <a:latin typeface="华文楷体" panose="02010600040101010101" pitchFamily="2" charset="-122"/>
              <a:ea typeface="华文楷体" panose="0201060004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32" name="文本框 31"/>
          <p:cNvSpPr txBox="1"/>
          <p:nvPr/>
        </p:nvSpPr>
        <p:spPr>
          <a:xfrm>
            <a:off x="429154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系统实现</a:t>
            </a:r>
            <a:endPar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33" name="文本框 32"/>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7" name="文本框 36"/>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8" name="文本框 37"/>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华文楷体" panose="02010600040101010101" pitchFamily="2" charset="-122"/>
                <a:ea typeface="华文楷体" panose="02010600040101010101" pitchFamily="2" charset="-122"/>
              </a:rPr>
              <a:t>方案总结</a:t>
            </a:r>
            <a:endParaRPr lang="zh-CN" altLang="en-US" b="1" dirty="0">
              <a:solidFill>
                <a:prstClr val="white"/>
              </a:solidFill>
              <a:latin typeface="华文楷体" panose="02010600040101010101" pitchFamily="2" charset="-122"/>
              <a:ea typeface="华文楷体" panose="02010600040101010101" pitchFamily="2" charset="-122"/>
            </a:endParaRPr>
          </a:p>
        </p:txBody>
      </p:sp>
      <p:sp>
        <p:nvSpPr>
          <p:cNvPr id="3" name="文本框 2"/>
          <p:cNvSpPr txBox="1"/>
          <p:nvPr/>
        </p:nvSpPr>
        <p:spPr>
          <a:xfrm>
            <a:off x="3689350" y="2888615"/>
            <a:ext cx="5888355" cy="829945"/>
          </a:xfrm>
          <a:prstGeom prst="rect">
            <a:avLst/>
          </a:prstGeom>
          <a:noFill/>
        </p:spPr>
        <p:txBody>
          <a:bodyPr wrap="square" rtlCol="0" anchor="t">
            <a:spAutoFit/>
          </a:bodyPr>
          <a:lstStyle/>
          <a:p>
            <a:r>
              <a:rPr lang="zh-CN" altLang="en-US" sz="4800" b="1" dirty="0">
                <a:latin typeface="华文楷体" panose="02010600040101010101" pitchFamily="2" charset="-122"/>
                <a:ea typeface="华文楷体" panose="02010600040101010101" pitchFamily="2" charset="-122"/>
                <a:sym typeface="+mn-ea"/>
              </a:rPr>
              <a:t>二、系统实现</a:t>
            </a:r>
            <a:endParaRPr lang="zh-CN" altLang="en-US" sz="4800" b="1" dirty="0">
              <a:latin typeface="华文楷体" panose="02010600040101010101" pitchFamily="2" charset="-122"/>
              <a:ea typeface="华文楷体" panose="02010600040101010101" pitchFamily="2" charset="-122"/>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0"/>
            <a:ext cx="12192001" cy="6857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cxnSp>
        <p:nvCxnSpPr>
          <p:cNvPr id="10" name="直接连接符 9"/>
          <p:cNvCxnSpPr/>
          <p:nvPr/>
        </p:nvCxnSpPr>
        <p:spPr>
          <a:xfrm>
            <a:off x="423180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61040"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090275" y="175955"/>
            <a:ext cx="0" cy="33382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5" name="图片 2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3691" y="-383364"/>
            <a:ext cx="1926150" cy="1466443"/>
          </a:xfrm>
          <a:prstGeom prst="rect">
            <a:avLst/>
          </a:prstGeom>
        </p:spPr>
      </p:pic>
      <p:sp>
        <p:nvSpPr>
          <p:cNvPr id="32" name="文本框 31"/>
          <p:cNvSpPr txBox="1"/>
          <p:nvPr/>
        </p:nvSpPr>
        <p:spPr>
          <a:xfrm>
            <a:off x="4291548" y="158203"/>
            <a:ext cx="1809749" cy="368300"/>
          </a:xfrm>
          <a:prstGeom prst="rect">
            <a:avLst/>
          </a:prstGeom>
          <a:solidFill>
            <a:schemeClr val="bg1"/>
          </a:solidFill>
          <a:effectLst/>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accent4"/>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系统整体</a:t>
            </a:r>
            <a:r>
              <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rPr>
              <a:t>架构</a:t>
            </a:r>
            <a:endParaRPr kumimoji="0" lang="zh-CN" altLang="en-US" sz="1800" b="1" i="0" u="none" strike="noStrike" kern="1200" cap="none" spc="0" normalizeH="0" baseline="0" noProof="0" dirty="0">
              <a:ln>
                <a:noFill/>
              </a:ln>
              <a:solidFill>
                <a:srgbClr val="2D4C7F"/>
              </a:solidFill>
              <a:effectLst/>
              <a:uLnTx/>
              <a:uFillTx/>
              <a:latin typeface="华文楷体" panose="02010600040101010101" pitchFamily="2" charset="-122"/>
              <a:ea typeface="华文楷体" panose="02010600040101010101" pitchFamily="2" charset="-122"/>
            </a:endParaRPr>
          </a:p>
        </p:txBody>
      </p:sp>
      <p:sp>
        <p:nvSpPr>
          <p:cNvPr id="33" name="文本框 32"/>
          <p:cNvSpPr txBox="1"/>
          <p:nvPr/>
        </p:nvSpPr>
        <p:spPr>
          <a:xfrm>
            <a:off x="2362313" y="158203"/>
            <a:ext cx="1809749" cy="368300"/>
          </a:xfrm>
          <a:prstGeom prst="rect">
            <a:avLst/>
          </a:prstGeom>
          <a:noFill/>
        </p:spPr>
        <p:txBody>
          <a:bodyPr wrap="square" rtlCol="0">
            <a:spAutoFit/>
          </a:bodyPr>
          <a:lstStyle>
            <a:defPPr>
              <a:defRPr lang="zh-CN"/>
            </a:defPPr>
            <a:lvl1pPr marR="0" lvl="0" indent="0" algn="dist" fontAlgn="auto">
              <a:lnSpc>
                <a:spcPct val="100000"/>
              </a:lnSpc>
              <a:spcBef>
                <a:spcPts val="0"/>
              </a:spcBef>
              <a:spcAft>
                <a:spcPts val="0"/>
              </a:spcAft>
              <a:buClrTx/>
              <a:buSzTx/>
              <a:buFontTx/>
              <a:buNone/>
              <a:defRPr kumimoji="0" b="1" i="0" u="none" strike="noStrike" cap="none" spc="0" normalizeH="0" baseline="0">
                <a:ln>
                  <a:noFill/>
                </a:ln>
                <a:solidFill>
                  <a:schemeClr val="bg1"/>
                </a:solidFill>
                <a:effectLst/>
                <a:uLnTx/>
                <a:uFillTx/>
                <a:latin typeface="方正宋刻本秀楷简体" panose="02000000000000000000" pitchFamily="2" charset="-122"/>
                <a:ea typeface="方正宋刻本秀楷简体" panose="02000000000000000000" pitchFamily="2" charset="-122"/>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作品概述</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7" name="文本框 36"/>
          <p:cNvSpPr txBox="1"/>
          <p:nvPr/>
        </p:nvSpPr>
        <p:spPr>
          <a:xfrm>
            <a:off x="6220783"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rPr>
              <a:t>测试分析</a:t>
            </a:r>
            <a:endParaRPr kumimoji="0" lang="zh-CN" altLang="en-US" sz="1800" b="1" i="0" u="none" strike="noStrike" kern="1200" cap="none" spc="0" normalizeH="0" baseline="0" noProof="0" dirty="0">
              <a:ln>
                <a:noFill/>
              </a:ln>
              <a:solidFill>
                <a:prstClr val="white"/>
              </a:solidFill>
              <a:effectLst/>
              <a:uLnTx/>
              <a:uFillTx/>
              <a:latin typeface="华文楷体" panose="02010600040101010101" pitchFamily="2" charset="-122"/>
              <a:ea typeface="华文楷体" panose="02010600040101010101" pitchFamily="2" charset="-122"/>
            </a:endParaRPr>
          </a:p>
        </p:txBody>
      </p:sp>
      <p:sp>
        <p:nvSpPr>
          <p:cNvPr id="38" name="文本框 37"/>
          <p:cNvSpPr txBox="1"/>
          <p:nvPr/>
        </p:nvSpPr>
        <p:spPr>
          <a:xfrm>
            <a:off x="8150018" y="158203"/>
            <a:ext cx="1809749" cy="36830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lang="zh-CN" altLang="en-US" b="1" dirty="0">
                <a:solidFill>
                  <a:prstClr val="white"/>
                </a:solidFill>
                <a:latin typeface="华文楷体" panose="02010600040101010101" pitchFamily="2" charset="-122"/>
                <a:ea typeface="华文楷体" panose="02010600040101010101" pitchFamily="2" charset="-122"/>
              </a:rPr>
              <a:t>方案总结</a:t>
            </a:r>
            <a:endParaRPr lang="zh-CN" altLang="en-US" b="1" dirty="0">
              <a:solidFill>
                <a:prstClr val="white"/>
              </a:solidFill>
              <a:latin typeface="华文楷体" panose="02010600040101010101" pitchFamily="2" charset="-122"/>
              <a:ea typeface="华文楷体" panose="02010600040101010101" pitchFamily="2" charset="-122"/>
            </a:endParaRPr>
          </a:p>
        </p:txBody>
      </p:sp>
      <p:pic>
        <p:nvPicPr>
          <p:cNvPr id="16" name="图片 15"/>
          <p:cNvPicPr>
            <a:picLocks noChangeAspect="1"/>
          </p:cNvPicPr>
          <p:nvPr>
            <p:custDataLst>
              <p:tags r:id="rId2"/>
            </p:custDataLst>
          </p:nvPr>
        </p:nvPicPr>
        <p:blipFill>
          <a:blip r:embed="rId3"/>
          <a:stretch>
            <a:fillRect/>
          </a:stretch>
        </p:blipFill>
        <p:spPr>
          <a:xfrm>
            <a:off x="6602095" y="1657350"/>
            <a:ext cx="748665" cy="742315"/>
          </a:xfrm>
          <a:prstGeom prst="rect">
            <a:avLst/>
          </a:prstGeom>
        </p:spPr>
      </p:pic>
      <p:pic>
        <p:nvPicPr>
          <p:cNvPr id="17" name="图片 16"/>
          <p:cNvPicPr>
            <a:picLocks noChangeAspect="1"/>
          </p:cNvPicPr>
          <p:nvPr>
            <p:custDataLst>
              <p:tags r:id="rId4"/>
            </p:custDataLst>
          </p:nvPr>
        </p:nvPicPr>
        <p:blipFill>
          <a:blip r:embed="rId5"/>
          <a:stretch>
            <a:fillRect/>
          </a:stretch>
        </p:blipFill>
        <p:spPr>
          <a:xfrm>
            <a:off x="3452495" y="1214120"/>
            <a:ext cx="841375" cy="837565"/>
          </a:xfrm>
          <a:prstGeom prst="rect">
            <a:avLst/>
          </a:prstGeom>
        </p:spPr>
      </p:pic>
      <p:pic>
        <p:nvPicPr>
          <p:cNvPr id="27" name="图片 26"/>
          <p:cNvPicPr>
            <a:picLocks noChangeAspect="1"/>
          </p:cNvPicPr>
          <p:nvPr>
            <p:custDataLst>
              <p:tags r:id="rId6"/>
            </p:custDataLst>
          </p:nvPr>
        </p:nvPicPr>
        <p:blipFill>
          <a:blip r:embed="rId7"/>
          <a:stretch>
            <a:fillRect/>
          </a:stretch>
        </p:blipFill>
        <p:spPr>
          <a:xfrm>
            <a:off x="8366125" y="1496695"/>
            <a:ext cx="1185545" cy="1063625"/>
          </a:xfrm>
          <a:prstGeom prst="rect">
            <a:avLst/>
          </a:prstGeom>
        </p:spPr>
      </p:pic>
      <p:pic>
        <p:nvPicPr>
          <p:cNvPr id="30" name="图片 29"/>
          <p:cNvPicPr>
            <a:picLocks noChangeAspect="1"/>
          </p:cNvPicPr>
          <p:nvPr>
            <p:custDataLst>
              <p:tags r:id="rId8"/>
            </p:custDataLst>
          </p:nvPr>
        </p:nvPicPr>
        <p:blipFill>
          <a:blip r:embed="rId9"/>
          <a:stretch>
            <a:fillRect/>
          </a:stretch>
        </p:blipFill>
        <p:spPr>
          <a:xfrm>
            <a:off x="2693035" y="3471545"/>
            <a:ext cx="1072515" cy="1062990"/>
          </a:xfrm>
          <a:prstGeom prst="rect">
            <a:avLst/>
          </a:prstGeom>
        </p:spPr>
      </p:pic>
      <p:sp>
        <p:nvSpPr>
          <p:cNvPr id="5" name="文本框 4"/>
          <p:cNvSpPr txBox="1"/>
          <p:nvPr>
            <p:custDataLst>
              <p:tags r:id="rId10"/>
            </p:custDataLst>
          </p:nvPr>
        </p:nvSpPr>
        <p:spPr>
          <a:xfrm>
            <a:off x="-1126490" y="749935"/>
            <a:ext cx="4843145" cy="460375"/>
          </a:xfrm>
          <a:prstGeom prst="rect">
            <a:avLst/>
          </a:prstGeom>
          <a:noFill/>
        </p:spPr>
        <p:txBody>
          <a:bodyPr wrap="square" rtlCol="0">
            <a:spAutoFit/>
          </a:bodyPr>
          <a:p>
            <a:pPr algn="ctr">
              <a:defRPr/>
            </a:pPr>
            <a:r>
              <a:rPr lang="zh-CN" altLang="en-US" sz="2400" dirty="0">
                <a:solidFill>
                  <a:prstClr val="black"/>
                </a:solidFill>
                <a:latin typeface="华文楷体" panose="02010600040101010101" pitchFamily="2" charset="-122"/>
                <a:ea typeface="华文楷体" panose="02010600040101010101" pitchFamily="2" charset="-122"/>
              </a:rPr>
              <a:t>系统整体</a:t>
            </a:r>
            <a:r>
              <a:rPr lang="zh-CN" altLang="en-US" sz="2400" dirty="0">
                <a:solidFill>
                  <a:prstClr val="black"/>
                </a:solidFill>
                <a:latin typeface="华文楷体" panose="02010600040101010101" pitchFamily="2" charset="-122"/>
                <a:ea typeface="华文楷体" panose="02010600040101010101" pitchFamily="2" charset="-122"/>
              </a:rPr>
              <a:t>架构</a:t>
            </a:r>
            <a:endParaRPr lang="zh-CN" altLang="en-US" sz="2400" dirty="0">
              <a:solidFill>
                <a:prstClr val="black"/>
              </a:solidFill>
              <a:latin typeface="华文楷体" panose="02010600040101010101" pitchFamily="2" charset="-122"/>
              <a:ea typeface="华文楷体" panose="02010600040101010101" pitchFamily="2" charset="-122"/>
            </a:endParaRPr>
          </a:p>
        </p:txBody>
      </p:sp>
      <p:pic>
        <p:nvPicPr>
          <p:cNvPr id="6" name="图片 5"/>
          <p:cNvPicPr>
            <a:picLocks noChangeAspect="1"/>
          </p:cNvPicPr>
          <p:nvPr>
            <p:custDataLst>
              <p:tags r:id="rId11"/>
            </p:custDataLst>
          </p:nvPr>
        </p:nvPicPr>
        <p:blipFill>
          <a:blip r:embed="rId12"/>
          <a:stretch>
            <a:fillRect/>
          </a:stretch>
        </p:blipFill>
        <p:spPr>
          <a:xfrm>
            <a:off x="1069975" y="1833880"/>
            <a:ext cx="550545" cy="565785"/>
          </a:xfrm>
          <a:prstGeom prst="rect">
            <a:avLst/>
          </a:prstGeom>
        </p:spPr>
      </p:pic>
      <p:sp>
        <p:nvSpPr>
          <p:cNvPr id="7" name="右箭头 6"/>
          <p:cNvSpPr/>
          <p:nvPr/>
        </p:nvSpPr>
        <p:spPr>
          <a:xfrm>
            <a:off x="1728470" y="205359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文本框 7"/>
          <p:cNvSpPr txBox="1"/>
          <p:nvPr/>
        </p:nvSpPr>
        <p:spPr>
          <a:xfrm>
            <a:off x="2435860" y="1993265"/>
            <a:ext cx="1137920" cy="368300"/>
          </a:xfrm>
          <a:prstGeom prst="rect">
            <a:avLst/>
          </a:prstGeom>
          <a:noFill/>
        </p:spPr>
        <p:txBody>
          <a:bodyPr wrap="square" rtlCol="0">
            <a:spAutoFit/>
          </a:bodyPr>
          <a:p>
            <a:r>
              <a:rPr lang="en-US" altLang="zh-CN"/>
              <a:t>010101...</a:t>
            </a:r>
            <a:endParaRPr lang="en-US" altLang="zh-CN"/>
          </a:p>
        </p:txBody>
      </p:sp>
      <p:sp>
        <p:nvSpPr>
          <p:cNvPr id="9" name="文本框 8"/>
          <p:cNvSpPr txBox="1"/>
          <p:nvPr/>
        </p:nvSpPr>
        <p:spPr>
          <a:xfrm>
            <a:off x="796290" y="2399665"/>
            <a:ext cx="1098550" cy="368300"/>
          </a:xfrm>
          <a:prstGeom prst="rect">
            <a:avLst/>
          </a:prstGeom>
          <a:noFill/>
        </p:spPr>
        <p:txBody>
          <a:bodyPr wrap="square" rtlCol="0">
            <a:spAutoFit/>
          </a:bodyPr>
          <a:p>
            <a:r>
              <a:rPr lang="zh-CN" altLang="en-US"/>
              <a:t>水印</a:t>
            </a:r>
            <a:r>
              <a:rPr lang="zh-CN" altLang="en-US"/>
              <a:t>信息</a:t>
            </a:r>
            <a:endParaRPr lang="zh-CN" altLang="en-US"/>
          </a:p>
        </p:txBody>
      </p:sp>
      <p:sp>
        <p:nvSpPr>
          <p:cNvPr id="12" name="文本框 11"/>
          <p:cNvSpPr txBox="1"/>
          <p:nvPr/>
        </p:nvSpPr>
        <p:spPr>
          <a:xfrm>
            <a:off x="1439545" y="1607185"/>
            <a:ext cx="1762760" cy="368300"/>
          </a:xfrm>
          <a:prstGeom prst="rect">
            <a:avLst/>
          </a:prstGeom>
          <a:noFill/>
        </p:spPr>
        <p:txBody>
          <a:bodyPr wrap="square" rtlCol="0">
            <a:spAutoFit/>
          </a:bodyPr>
          <a:p>
            <a:r>
              <a:rPr lang="en-US" altLang="zh-CN"/>
              <a:t>Hamming</a:t>
            </a:r>
            <a:r>
              <a:rPr lang="zh-CN" altLang="en-US"/>
              <a:t>编码</a:t>
            </a:r>
            <a:endParaRPr lang="zh-CN" altLang="en-US"/>
          </a:p>
        </p:txBody>
      </p:sp>
      <p:sp>
        <p:nvSpPr>
          <p:cNvPr id="14" name="右箭头 13"/>
          <p:cNvSpPr/>
          <p:nvPr>
            <p:custDataLst>
              <p:tags r:id="rId13"/>
            </p:custDataLst>
          </p:nvPr>
        </p:nvSpPr>
        <p:spPr>
          <a:xfrm>
            <a:off x="3573780" y="2042795"/>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文本框 14"/>
          <p:cNvSpPr txBox="1"/>
          <p:nvPr>
            <p:custDataLst>
              <p:tags r:id="rId14"/>
            </p:custDataLst>
          </p:nvPr>
        </p:nvSpPr>
        <p:spPr>
          <a:xfrm>
            <a:off x="4707890" y="4761230"/>
            <a:ext cx="1584325" cy="368300"/>
          </a:xfrm>
          <a:prstGeom prst="rect">
            <a:avLst/>
          </a:prstGeom>
          <a:noFill/>
        </p:spPr>
        <p:txBody>
          <a:bodyPr wrap="square" rtlCol="0">
            <a:spAutoFit/>
          </a:bodyPr>
          <a:p>
            <a:r>
              <a:rPr lang="zh-CN" altLang="en-US"/>
              <a:t>深度</a:t>
            </a:r>
            <a:r>
              <a:rPr lang="zh-CN" altLang="en-US"/>
              <a:t>神经网络</a:t>
            </a:r>
            <a:endParaRPr lang="zh-CN" altLang="en-US"/>
          </a:p>
        </p:txBody>
      </p:sp>
      <p:pic>
        <p:nvPicPr>
          <p:cNvPr id="20" name="图片 19"/>
          <p:cNvPicPr>
            <a:picLocks noChangeAspect="1"/>
          </p:cNvPicPr>
          <p:nvPr>
            <p:custDataLst>
              <p:tags r:id="rId15"/>
            </p:custDataLst>
          </p:nvPr>
        </p:nvPicPr>
        <p:blipFill>
          <a:blip r:embed="rId16"/>
          <a:stretch>
            <a:fillRect/>
          </a:stretch>
        </p:blipFill>
        <p:spPr>
          <a:xfrm>
            <a:off x="4507865" y="1841500"/>
            <a:ext cx="972185" cy="558165"/>
          </a:xfrm>
          <a:prstGeom prst="rect">
            <a:avLst/>
          </a:prstGeom>
        </p:spPr>
      </p:pic>
      <p:sp>
        <p:nvSpPr>
          <p:cNvPr id="21" name="文本框 20"/>
          <p:cNvSpPr txBox="1"/>
          <p:nvPr>
            <p:custDataLst>
              <p:tags r:id="rId17"/>
            </p:custDataLst>
          </p:nvPr>
        </p:nvSpPr>
        <p:spPr>
          <a:xfrm>
            <a:off x="4067810" y="2399665"/>
            <a:ext cx="2092960" cy="368300"/>
          </a:xfrm>
          <a:prstGeom prst="rect">
            <a:avLst/>
          </a:prstGeom>
          <a:noFill/>
        </p:spPr>
        <p:txBody>
          <a:bodyPr wrap="square" rtlCol="0">
            <a:spAutoFit/>
          </a:bodyPr>
          <a:p>
            <a:r>
              <a:rPr lang="zh-CN" altLang="en-US"/>
              <a:t>摩尔纹生成</a:t>
            </a:r>
            <a:r>
              <a:rPr lang="zh-CN" altLang="en-US"/>
              <a:t>模块</a:t>
            </a:r>
            <a:endParaRPr lang="zh-CN" altLang="en-US"/>
          </a:p>
        </p:txBody>
      </p:sp>
      <p:sp>
        <p:nvSpPr>
          <p:cNvPr id="22" name="右箭头 21"/>
          <p:cNvSpPr/>
          <p:nvPr>
            <p:custDataLst>
              <p:tags r:id="rId18"/>
            </p:custDataLst>
          </p:nvPr>
        </p:nvSpPr>
        <p:spPr>
          <a:xfrm>
            <a:off x="5814695" y="205359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3" name="文本框 22"/>
          <p:cNvSpPr txBox="1"/>
          <p:nvPr>
            <p:custDataLst>
              <p:tags r:id="rId19"/>
            </p:custDataLst>
          </p:nvPr>
        </p:nvSpPr>
        <p:spPr>
          <a:xfrm>
            <a:off x="6414135" y="2399665"/>
            <a:ext cx="1097915" cy="368300"/>
          </a:xfrm>
          <a:prstGeom prst="rect">
            <a:avLst/>
          </a:prstGeom>
          <a:noFill/>
        </p:spPr>
        <p:txBody>
          <a:bodyPr wrap="square" rtlCol="0">
            <a:spAutoFit/>
          </a:bodyPr>
          <a:p>
            <a:r>
              <a:rPr lang="zh-CN" altLang="en-US"/>
              <a:t>水印</a:t>
            </a:r>
            <a:r>
              <a:rPr lang="zh-CN" altLang="en-US"/>
              <a:t>图像</a:t>
            </a:r>
            <a:endParaRPr lang="zh-CN" altLang="en-US"/>
          </a:p>
        </p:txBody>
      </p:sp>
      <p:sp>
        <p:nvSpPr>
          <p:cNvPr id="24" name="右箭头 23"/>
          <p:cNvSpPr/>
          <p:nvPr>
            <p:custDataLst>
              <p:tags r:id="rId20"/>
            </p:custDataLst>
          </p:nvPr>
        </p:nvSpPr>
        <p:spPr>
          <a:xfrm>
            <a:off x="7538720" y="205359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文本框 25"/>
          <p:cNvSpPr txBox="1"/>
          <p:nvPr/>
        </p:nvSpPr>
        <p:spPr>
          <a:xfrm>
            <a:off x="7512050" y="1752600"/>
            <a:ext cx="751840" cy="368300"/>
          </a:xfrm>
          <a:prstGeom prst="rect">
            <a:avLst/>
          </a:prstGeom>
          <a:noFill/>
        </p:spPr>
        <p:txBody>
          <a:bodyPr wrap="square" rtlCol="0">
            <a:spAutoFit/>
          </a:bodyPr>
          <a:p>
            <a:r>
              <a:rPr lang="zh-CN" altLang="en-US"/>
              <a:t>摄屏</a:t>
            </a:r>
            <a:endParaRPr lang="zh-CN" altLang="en-US"/>
          </a:p>
        </p:txBody>
      </p:sp>
      <p:sp>
        <p:nvSpPr>
          <p:cNvPr id="28" name="文本框 27"/>
          <p:cNvSpPr txBox="1"/>
          <p:nvPr/>
        </p:nvSpPr>
        <p:spPr>
          <a:xfrm>
            <a:off x="9779635" y="1577340"/>
            <a:ext cx="4064000" cy="460375"/>
          </a:xfrm>
          <a:prstGeom prst="rect">
            <a:avLst/>
          </a:prstGeom>
          <a:noFill/>
        </p:spPr>
        <p:txBody>
          <a:bodyPr wrap="square" rtlCol="0">
            <a:spAutoFit/>
          </a:bodyPr>
          <a:p>
            <a:r>
              <a:rPr lang="zh-CN" altLang="en-US" sz="2400" b="1"/>
              <a:t>嵌入流程</a:t>
            </a:r>
            <a:endParaRPr lang="zh-CN" altLang="en-US" sz="2400" b="1"/>
          </a:p>
        </p:txBody>
      </p:sp>
      <p:pic>
        <p:nvPicPr>
          <p:cNvPr id="29" name="图片 28"/>
          <p:cNvPicPr>
            <a:picLocks noChangeAspect="1"/>
          </p:cNvPicPr>
          <p:nvPr>
            <p:custDataLst>
              <p:tags r:id="rId21"/>
            </p:custDataLst>
          </p:nvPr>
        </p:nvPicPr>
        <p:blipFill>
          <a:blip r:embed="rId22"/>
          <a:stretch>
            <a:fillRect/>
          </a:stretch>
        </p:blipFill>
        <p:spPr>
          <a:xfrm>
            <a:off x="4528185" y="3178175"/>
            <a:ext cx="1836420" cy="1668780"/>
          </a:xfrm>
          <a:prstGeom prst="rect">
            <a:avLst/>
          </a:prstGeom>
        </p:spPr>
      </p:pic>
      <p:pic>
        <p:nvPicPr>
          <p:cNvPr id="31" name="图片 30"/>
          <p:cNvPicPr>
            <a:picLocks noChangeAspect="1"/>
          </p:cNvPicPr>
          <p:nvPr>
            <p:custDataLst>
              <p:tags r:id="rId23"/>
            </p:custDataLst>
          </p:nvPr>
        </p:nvPicPr>
        <p:blipFill>
          <a:blip r:embed="rId7"/>
          <a:stretch>
            <a:fillRect/>
          </a:stretch>
        </p:blipFill>
        <p:spPr>
          <a:xfrm>
            <a:off x="709295" y="3471545"/>
            <a:ext cx="1185545" cy="1063625"/>
          </a:xfrm>
          <a:prstGeom prst="rect">
            <a:avLst/>
          </a:prstGeom>
        </p:spPr>
      </p:pic>
      <p:sp>
        <p:nvSpPr>
          <p:cNvPr id="34" name="右箭头 33"/>
          <p:cNvSpPr/>
          <p:nvPr>
            <p:custDataLst>
              <p:tags r:id="rId24"/>
            </p:custDataLst>
          </p:nvPr>
        </p:nvSpPr>
        <p:spPr>
          <a:xfrm>
            <a:off x="1994535" y="388239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5" name="文本框 34"/>
          <p:cNvSpPr txBox="1"/>
          <p:nvPr>
            <p:custDataLst>
              <p:tags r:id="rId25"/>
            </p:custDataLst>
          </p:nvPr>
        </p:nvSpPr>
        <p:spPr>
          <a:xfrm>
            <a:off x="1728470" y="3103245"/>
            <a:ext cx="1127125" cy="368300"/>
          </a:xfrm>
          <a:prstGeom prst="rect">
            <a:avLst/>
          </a:prstGeom>
          <a:noFill/>
        </p:spPr>
        <p:txBody>
          <a:bodyPr wrap="square" rtlCol="0">
            <a:spAutoFit/>
          </a:bodyPr>
          <a:p>
            <a:r>
              <a:rPr lang="zh-CN" altLang="en-US"/>
              <a:t>矫正</a:t>
            </a:r>
            <a:r>
              <a:rPr lang="zh-CN" altLang="en-US"/>
              <a:t>失真</a:t>
            </a:r>
            <a:endParaRPr lang="zh-CN" altLang="en-US"/>
          </a:p>
        </p:txBody>
      </p:sp>
      <p:sp>
        <p:nvSpPr>
          <p:cNvPr id="36" name="右箭头 35"/>
          <p:cNvSpPr/>
          <p:nvPr>
            <p:custDataLst>
              <p:tags r:id="rId26"/>
            </p:custDataLst>
          </p:nvPr>
        </p:nvSpPr>
        <p:spPr>
          <a:xfrm>
            <a:off x="3864610" y="388239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右箭头 38"/>
          <p:cNvSpPr/>
          <p:nvPr>
            <p:custDataLst>
              <p:tags r:id="rId27"/>
            </p:custDataLst>
          </p:nvPr>
        </p:nvSpPr>
        <p:spPr>
          <a:xfrm>
            <a:off x="6364605" y="387858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文本框 39"/>
          <p:cNvSpPr txBox="1"/>
          <p:nvPr>
            <p:custDataLst>
              <p:tags r:id="rId28"/>
            </p:custDataLst>
          </p:nvPr>
        </p:nvSpPr>
        <p:spPr>
          <a:xfrm>
            <a:off x="6101080" y="3248025"/>
            <a:ext cx="1127125" cy="368300"/>
          </a:xfrm>
          <a:prstGeom prst="rect">
            <a:avLst/>
          </a:prstGeom>
          <a:noFill/>
        </p:spPr>
        <p:txBody>
          <a:bodyPr wrap="square" rtlCol="0">
            <a:spAutoFit/>
          </a:bodyPr>
          <a:p>
            <a:r>
              <a:rPr lang="zh-CN" altLang="en-US"/>
              <a:t>水印</a:t>
            </a:r>
            <a:r>
              <a:rPr lang="zh-CN" altLang="en-US"/>
              <a:t>提取</a:t>
            </a:r>
            <a:endParaRPr lang="zh-CN" altLang="en-US"/>
          </a:p>
        </p:txBody>
      </p:sp>
      <p:pic>
        <p:nvPicPr>
          <p:cNvPr id="41" name="图片 40"/>
          <p:cNvPicPr>
            <a:picLocks noChangeAspect="1"/>
          </p:cNvPicPr>
          <p:nvPr>
            <p:custDataLst>
              <p:tags r:id="rId29"/>
            </p:custDataLst>
          </p:nvPr>
        </p:nvPicPr>
        <p:blipFill>
          <a:blip r:embed="rId12"/>
          <a:stretch>
            <a:fillRect/>
          </a:stretch>
        </p:blipFill>
        <p:spPr>
          <a:xfrm>
            <a:off x="10053320" y="3509010"/>
            <a:ext cx="550545" cy="565785"/>
          </a:xfrm>
          <a:prstGeom prst="rect">
            <a:avLst/>
          </a:prstGeom>
        </p:spPr>
      </p:pic>
      <p:sp>
        <p:nvSpPr>
          <p:cNvPr id="42" name="文本框 41"/>
          <p:cNvSpPr txBox="1"/>
          <p:nvPr>
            <p:custDataLst>
              <p:tags r:id="rId30"/>
            </p:custDataLst>
          </p:nvPr>
        </p:nvSpPr>
        <p:spPr>
          <a:xfrm>
            <a:off x="9779635" y="4135120"/>
            <a:ext cx="1098550" cy="368300"/>
          </a:xfrm>
          <a:prstGeom prst="rect">
            <a:avLst/>
          </a:prstGeom>
          <a:noFill/>
        </p:spPr>
        <p:txBody>
          <a:bodyPr wrap="square" rtlCol="0">
            <a:spAutoFit/>
          </a:bodyPr>
          <a:p>
            <a:r>
              <a:rPr lang="zh-CN" altLang="en-US"/>
              <a:t>水印</a:t>
            </a:r>
            <a:r>
              <a:rPr lang="zh-CN" altLang="en-US"/>
              <a:t>信息</a:t>
            </a:r>
            <a:endParaRPr lang="zh-CN" altLang="en-US"/>
          </a:p>
        </p:txBody>
      </p:sp>
      <p:sp>
        <p:nvSpPr>
          <p:cNvPr id="43" name="文本框 42"/>
          <p:cNvSpPr txBox="1"/>
          <p:nvPr>
            <p:custDataLst>
              <p:tags r:id="rId31"/>
            </p:custDataLst>
          </p:nvPr>
        </p:nvSpPr>
        <p:spPr>
          <a:xfrm>
            <a:off x="7022465" y="3878580"/>
            <a:ext cx="1137920" cy="368300"/>
          </a:xfrm>
          <a:prstGeom prst="rect">
            <a:avLst/>
          </a:prstGeom>
          <a:noFill/>
        </p:spPr>
        <p:txBody>
          <a:bodyPr wrap="square" rtlCol="0">
            <a:spAutoFit/>
          </a:bodyPr>
          <a:p>
            <a:r>
              <a:rPr lang="en-US" altLang="zh-CN"/>
              <a:t>010101...</a:t>
            </a:r>
            <a:endParaRPr lang="en-US" altLang="zh-CN"/>
          </a:p>
        </p:txBody>
      </p:sp>
      <p:sp>
        <p:nvSpPr>
          <p:cNvPr id="44" name="右箭头 43"/>
          <p:cNvSpPr/>
          <p:nvPr>
            <p:custDataLst>
              <p:tags r:id="rId32"/>
            </p:custDataLst>
          </p:nvPr>
        </p:nvSpPr>
        <p:spPr>
          <a:xfrm>
            <a:off x="8135620" y="394081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5" name="右箭头 44"/>
          <p:cNvSpPr/>
          <p:nvPr>
            <p:custDataLst>
              <p:tags r:id="rId33"/>
            </p:custDataLst>
          </p:nvPr>
        </p:nvSpPr>
        <p:spPr>
          <a:xfrm>
            <a:off x="8997950" y="393954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文本框 45"/>
          <p:cNvSpPr txBox="1"/>
          <p:nvPr>
            <p:custDataLst>
              <p:tags r:id="rId34"/>
            </p:custDataLst>
          </p:nvPr>
        </p:nvSpPr>
        <p:spPr>
          <a:xfrm>
            <a:off x="7780020" y="3571240"/>
            <a:ext cx="1127125" cy="368300"/>
          </a:xfrm>
          <a:prstGeom prst="rect">
            <a:avLst/>
          </a:prstGeom>
          <a:noFill/>
        </p:spPr>
        <p:txBody>
          <a:bodyPr wrap="square" rtlCol="0">
            <a:spAutoFit/>
          </a:bodyPr>
          <a:p>
            <a:r>
              <a:rPr lang="zh-CN" altLang="en-US"/>
              <a:t>冗余</a:t>
            </a:r>
            <a:r>
              <a:rPr lang="zh-CN" altLang="en-US"/>
              <a:t>校验</a:t>
            </a:r>
            <a:endParaRPr lang="zh-CN" altLang="en-US"/>
          </a:p>
        </p:txBody>
      </p:sp>
      <p:sp>
        <p:nvSpPr>
          <p:cNvPr id="47" name="文本框 46"/>
          <p:cNvSpPr txBox="1"/>
          <p:nvPr>
            <p:custDataLst>
              <p:tags r:id="rId35"/>
            </p:custDataLst>
          </p:nvPr>
        </p:nvSpPr>
        <p:spPr>
          <a:xfrm>
            <a:off x="8997950" y="3572510"/>
            <a:ext cx="1127125" cy="368300"/>
          </a:xfrm>
          <a:prstGeom prst="rect">
            <a:avLst/>
          </a:prstGeom>
          <a:noFill/>
        </p:spPr>
        <p:txBody>
          <a:bodyPr wrap="square" rtlCol="0">
            <a:spAutoFit/>
          </a:bodyPr>
          <a:p>
            <a:r>
              <a:rPr lang="zh-CN" altLang="en-US"/>
              <a:t>纠错</a:t>
            </a:r>
            <a:endParaRPr lang="zh-CN" altLang="en-US"/>
          </a:p>
        </p:txBody>
      </p:sp>
      <p:sp>
        <p:nvSpPr>
          <p:cNvPr id="48" name="文本框 47"/>
          <p:cNvSpPr txBox="1"/>
          <p:nvPr>
            <p:custDataLst>
              <p:tags r:id="rId36"/>
            </p:custDataLst>
          </p:nvPr>
        </p:nvSpPr>
        <p:spPr>
          <a:xfrm>
            <a:off x="9779635" y="2903220"/>
            <a:ext cx="4064000" cy="460375"/>
          </a:xfrm>
          <a:prstGeom prst="rect">
            <a:avLst/>
          </a:prstGeom>
          <a:noFill/>
        </p:spPr>
        <p:txBody>
          <a:bodyPr wrap="square" rtlCol="0">
            <a:spAutoFit/>
          </a:bodyPr>
          <a:p>
            <a:r>
              <a:rPr lang="zh-CN" altLang="en-US" sz="2400" b="1"/>
              <a:t>提取流程</a:t>
            </a:r>
            <a:endParaRPr lang="zh-CN" altLang="en-US" sz="2400" b="1"/>
          </a:p>
        </p:txBody>
      </p:sp>
      <p:sp>
        <p:nvSpPr>
          <p:cNvPr id="49" name="文本框 48"/>
          <p:cNvSpPr txBox="1"/>
          <p:nvPr>
            <p:custDataLst>
              <p:tags r:id="rId37"/>
            </p:custDataLst>
          </p:nvPr>
        </p:nvSpPr>
        <p:spPr>
          <a:xfrm>
            <a:off x="9779635" y="5217160"/>
            <a:ext cx="4064000" cy="460375"/>
          </a:xfrm>
          <a:prstGeom prst="rect">
            <a:avLst/>
          </a:prstGeom>
          <a:noFill/>
        </p:spPr>
        <p:txBody>
          <a:bodyPr wrap="square" rtlCol="0">
            <a:spAutoFit/>
          </a:bodyPr>
          <a:p>
            <a:r>
              <a:rPr lang="zh-CN" altLang="en-US" sz="2400" b="1"/>
              <a:t>网络</a:t>
            </a:r>
            <a:r>
              <a:rPr lang="zh-CN" altLang="en-US" sz="2400" b="1"/>
              <a:t>训练</a:t>
            </a:r>
            <a:endParaRPr lang="zh-CN" altLang="en-US" sz="2400" b="1"/>
          </a:p>
        </p:txBody>
      </p:sp>
      <p:pic>
        <p:nvPicPr>
          <p:cNvPr id="51" name="图片 50"/>
          <p:cNvPicPr>
            <a:picLocks noChangeAspect="1"/>
          </p:cNvPicPr>
          <p:nvPr>
            <p:custDataLst>
              <p:tags r:id="rId38"/>
            </p:custDataLst>
          </p:nvPr>
        </p:nvPicPr>
        <p:blipFill>
          <a:blip r:embed="rId16"/>
          <a:stretch>
            <a:fillRect/>
          </a:stretch>
        </p:blipFill>
        <p:spPr>
          <a:xfrm>
            <a:off x="2892425" y="5490210"/>
            <a:ext cx="972185" cy="558165"/>
          </a:xfrm>
          <a:prstGeom prst="rect">
            <a:avLst/>
          </a:prstGeom>
        </p:spPr>
      </p:pic>
      <p:sp>
        <p:nvSpPr>
          <p:cNvPr id="52" name="文本框 51"/>
          <p:cNvSpPr txBox="1"/>
          <p:nvPr>
            <p:custDataLst>
              <p:tags r:id="rId39"/>
            </p:custDataLst>
          </p:nvPr>
        </p:nvSpPr>
        <p:spPr>
          <a:xfrm>
            <a:off x="2493010" y="6120130"/>
            <a:ext cx="2092960" cy="368300"/>
          </a:xfrm>
          <a:prstGeom prst="rect">
            <a:avLst/>
          </a:prstGeom>
          <a:noFill/>
        </p:spPr>
        <p:txBody>
          <a:bodyPr wrap="square" rtlCol="0">
            <a:spAutoFit/>
          </a:bodyPr>
          <a:p>
            <a:r>
              <a:rPr lang="zh-CN" altLang="en-US"/>
              <a:t>摩尔纹生成</a:t>
            </a:r>
            <a:r>
              <a:rPr lang="zh-CN" altLang="en-US"/>
              <a:t>模块</a:t>
            </a:r>
            <a:endParaRPr lang="zh-CN" altLang="en-US"/>
          </a:p>
        </p:txBody>
      </p:sp>
      <p:pic>
        <p:nvPicPr>
          <p:cNvPr id="53" name="图片 52"/>
          <p:cNvPicPr>
            <a:picLocks noChangeAspect="1"/>
          </p:cNvPicPr>
          <p:nvPr>
            <p:custDataLst>
              <p:tags r:id="rId40"/>
            </p:custDataLst>
          </p:nvPr>
        </p:nvPicPr>
        <p:blipFill>
          <a:blip r:embed="rId5"/>
          <a:stretch>
            <a:fillRect/>
          </a:stretch>
        </p:blipFill>
        <p:spPr>
          <a:xfrm>
            <a:off x="887095" y="5387340"/>
            <a:ext cx="841375" cy="837565"/>
          </a:xfrm>
          <a:prstGeom prst="rect">
            <a:avLst/>
          </a:prstGeom>
        </p:spPr>
      </p:pic>
      <p:sp>
        <p:nvSpPr>
          <p:cNvPr id="54" name="右箭头 53"/>
          <p:cNvSpPr/>
          <p:nvPr>
            <p:custDataLst>
              <p:tags r:id="rId41"/>
            </p:custDataLst>
          </p:nvPr>
        </p:nvSpPr>
        <p:spPr>
          <a:xfrm>
            <a:off x="1994535" y="5677535"/>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文本框 54"/>
          <p:cNvSpPr txBox="1"/>
          <p:nvPr>
            <p:custDataLst>
              <p:tags r:id="rId42"/>
            </p:custDataLst>
          </p:nvPr>
        </p:nvSpPr>
        <p:spPr>
          <a:xfrm>
            <a:off x="1765300" y="5309235"/>
            <a:ext cx="1127125" cy="368300"/>
          </a:xfrm>
          <a:prstGeom prst="rect">
            <a:avLst/>
          </a:prstGeom>
          <a:noFill/>
        </p:spPr>
        <p:txBody>
          <a:bodyPr wrap="square" rtlCol="0">
            <a:spAutoFit/>
          </a:bodyPr>
          <a:p>
            <a:r>
              <a:rPr lang="zh-CN" altLang="en-US"/>
              <a:t>数据增强</a:t>
            </a:r>
            <a:endParaRPr lang="zh-CN" altLang="en-US"/>
          </a:p>
        </p:txBody>
      </p:sp>
      <p:sp>
        <p:nvSpPr>
          <p:cNvPr id="56" name="文本框 55"/>
          <p:cNvSpPr txBox="1"/>
          <p:nvPr>
            <p:custDataLst>
              <p:tags r:id="rId43"/>
            </p:custDataLst>
          </p:nvPr>
        </p:nvSpPr>
        <p:spPr>
          <a:xfrm>
            <a:off x="596265" y="6224905"/>
            <a:ext cx="1398270" cy="368300"/>
          </a:xfrm>
          <a:prstGeom prst="rect">
            <a:avLst/>
          </a:prstGeom>
          <a:noFill/>
        </p:spPr>
        <p:txBody>
          <a:bodyPr wrap="square" rtlCol="0">
            <a:spAutoFit/>
          </a:bodyPr>
          <a:p>
            <a:r>
              <a:rPr lang="zh-CN" altLang="en-US"/>
              <a:t>无标记</a:t>
            </a:r>
            <a:r>
              <a:rPr lang="zh-CN" altLang="en-US"/>
              <a:t>数据</a:t>
            </a:r>
            <a:endParaRPr lang="zh-CN" altLang="en-US"/>
          </a:p>
        </p:txBody>
      </p:sp>
      <p:sp>
        <p:nvSpPr>
          <p:cNvPr id="57" name="右箭头 56"/>
          <p:cNvSpPr/>
          <p:nvPr>
            <p:custDataLst>
              <p:tags r:id="rId44"/>
            </p:custDataLst>
          </p:nvPr>
        </p:nvSpPr>
        <p:spPr>
          <a:xfrm>
            <a:off x="4108450" y="5677535"/>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8" name="文本框 57"/>
          <p:cNvSpPr txBox="1"/>
          <p:nvPr>
            <p:custDataLst>
              <p:tags r:id="rId45"/>
            </p:custDataLst>
          </p:nvPr>
        </p:nvSpPr>
        <p:spPr>
          <a:xfrm>
            <a:off x="4712970" y="6376670"/>
            <a:ext cx="1584325" cy="368300"/>
          </a:xfrm>
          <a:prstGeom prst="rect">
            <a:avLst/>
          </a:prstGeom>
          <a:noFill/>
        </p:spPr>
        <p:txBody>
          <a:bodyPr wrap="square" rtlCol="0">
            <a:spAutoFit/>
          </a:bodyPr>
          <a:p>
            <a:r>
              <a:rPr lang="zh-CN" altLang="en-US"/>
              <a:t>深度</a:t>
            </a:r>
            <a:r>
              <a:rPr lang="zh-CN" altLang="en-US"/>
              <a:t>神经网络</a:t>
            </a:r>
            <a:endParaRPr lang="zh-CN" altLang="en-US"/>
          </a:p>
        </p:txBody>
      </p:sp>
      <p:pic>
        <p:nvPicPr>
          <p:cNvPr id="59" name="图片 58"/>
          <p:cNvPicPr>
            <a:picLocks noChangeAspect="1"/>
          </p:cNvPicPr>
          <p:nvPr>
            <p:custDataLst>
              <p:tags r:id="rId46"/>
            </p:custDataLst>
          </p:nvPr>
        </p:nvPicPr>
        <p:blipFill>
          <a:blip r:embed="rId22"/>
          <a:stretch>
            <a:fillRect/>
          </a:stretch>
        </p:blipFill>
        <p:spPr>
          <a:xfrm>
            <a:off x="4902200" y="5387340"/>
            <a:ext cx="1088390" cy="989330"/>
          </a:xfrm>
          <a:prstGeom prst="rect">
            <a:avLst/>
          </a:prstGeom>
        </p:spPr>
      </p:pic>
      <p:sp>
        <p:nvSpPr>
          <p:cNvPr id="60" name="文本框 59"/>
          <p:cNvSpPr txBox="1"/>
          <p:nvPr>
            <p:custDataLst>
              <p:tags r:id="rId47"/>
            </p:custDataLst>
          </p:nvPr>
        </p:nvSpPr>
        <p:spPr>
          <a:xfrm>
            <a:off x="3999865" y="5309235"/>
            <a:ext cx="1127125" cy="368300"/>
          </a:xfrm>
          <a:prstGeom prst="rect">
            <a:avLst/>
          </a:prstGeom>
          <a:noFill/>
        </p:spPr>
        <p:txBody>
          <a:bodyPr wrap="square" rtlCol="0">
            <a:spAutoFit/>
          </a:bodyPr>
          <a:p>
            <a:r>
              <a:rPr lang="zh-CN" altLang="en-US"/>
              <a:t>自监督</a:t>
            </a:r>
            <a:endParaRPr lang="zh-CN" altLang="en-US"/>
          </a:p>
        </p:txBody>
      </p:sp>
      <p:sp>
        <p:nvSpPr>
          <p:cNvPr id="62" name="右箭头 61"/>
          <p:cNvSpPr/>
          <p:nvPr>
            <p:custDataLst>
              <p:tags r:id="rId48"/>
            </p:custDataLst>
          </p:nvPr>
        </p:nvSpPr>
        <p:spPr>
          <a:xfrm>
            <a:off x="6297295" y="5755640"/>
            <a:ext cx="599440" cy="256540"/>
          </a:xfrm>
          <a:prstGeom prst="rightArrow">
            <a:avLst/>
          </a:prstGeom>
          <a:solidFill>
            <a:srgbClr val="9BB4DC"/>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3" name="文本框 62"/>
          <p:cNvSpPr txBox="1"/>
          <p:nvPr>
            <p:custDataLst>
              <p:tags r:id="rId49"/>
            </p:custDataLst>
          </p:nvPr>
        </p:nvSpPr>
        <p:spPr>
          <a:xfrm>
            <a:off x="6027420" y="5387340"/>
            <a:ext cx="1323340" cy="368300"/>
          </a:xfrm>
          <a:prstGeom prst="rect">
            <a:avLst/>
          </a:prstGeom>
          <a:noFill/>
        </p:spPr>
        <p:txBody>
          <a:bodyPr wrap="square" rtlCol="0">
            <a:spAutoFit/>
          </a:bodyPr>
          <a:p>
            <a:r>
              <a:rPr lang="en-US" altLang="zh-CN"/>
              <a:t>Finetuning</a:t>
            </a:r>
            <a:endParaRPr lang="en-US" altLang="zh-CN"/>
          </a:p>
        </p:txBody>
      </p:sp>
      <p:sp>
        <p:nvSpPr>
          <p:cNvPr id="64" name="文本框 63"/>
          <p:cNvSpPr txBox="1"/>
          <p:nvPr>
            <p:custDataLst>
              <p:tags r:id="rId50"/>
            </p:custDataLst>
          </p:nvPr>
        </p:nvSpPr>
        <p:spPr>
          <a:xfrm>
            <a:off x="7150735" y="6376670"/>
            <a:ext cx="1584325" cy="368300"/>
          </a:xfrm>
          <a:prstGeom prst="rect">
            <a:avLst/>
          </a:prstGeom>
          <a:noFill/>
        </p:spPr>
        <p:txBody>
          <a:bodyPr wrap="square" rtlCol="0">
            <a:spAutoFit/>
          </a:bodyPr>
          <a:p>
            <a:r>
              <a:rPr lang="zh-CN" altLang="en-US"/>
              <a:t>深度</a:t>
            </a:r>
            <a:r>
              <a:rPr lang="zh-CN" altLang="en-US"/>
              <a:t>神经网络</a:t>
            </a:r>
            <a:endParaRPr lang="zh-CN" altLang="en-US"/>
          </a:p>
        </p:txBody>
      </p:sp>
      <p:pic>
        <p:nvPicPr>
          <p:cNvPr id="65" name="图片 64"/>
          <p:cNvPicPr>
            <a:picLocks noChangeAspect="1"/>
          </p:cNvPicPr>
          <p:nvPr>
            <p:custDataLst>
              <p:tags r:id="rId51"/>
            </p:custDataLst>
          </p:nvPr>
        </p:nvPicPr>
        <p:blipFill>
          <a:blip r:embed="rId22"/>
          <a:stretch>
            <a:fillRect/>
          </a:stretch>
        </p:blipFill>
        <p:spPr>
          <a:xfrm>
            <a:off x="7339965" y="5387340"/>
            <a:ext cx="1088390" cy="989330"/>
          </a:xfrm>
          <a:prstGeom prst="rect">
            <a:avLst/>
          </a:prstGeom>
        </p:spPr>
      </p:pic>
      <p:cxnSp>
        <p:nvCxnSpPr>
          <p:cNvPr id="66" name="直接连接符 65"/>
          <p:cNvCxnSpPr/>
          <p:nvPr/>
        </p:nvCxnSpPr>
        <p:spPr>
          <a:xfrm>
            <a:off x="535305" y="2789555"/>
            <a:ext cx="11121390" cy="215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custDataLst>
              <p:tags r:id="rId52"/>
            </p:custDataLst>
          </p:nvPr>
        </p:nvCxnSpPr>
        <p:spPr>
          <a:xfrm>
            <a:off x="596265" y="5107940"/>
            <a:ext cx="11121390" cy="2159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UNIT_TABLE_BEAUTIFY" val="smartTable{12baca6f-f72c-4967-bdc8-aac2253f909e}"/>
  <p:tag name="TABLE_ENDDRAG_ORIGIN_RECT" val="398*260"/>
  <p:tag name="TABLE_ENDDRAG_RECT" val="41*121*398*260"/>
</p:tagLst>
</file>

<file path=ppt/tags/tag101.xml><?xml version="1.0" encoding="utf-8"?>
<p:tagLst xmlns:p="http://schemas.openxmlformats.org/presentationml/2006/main">
  <p:tag name="KSO_WM_UNIT_TABLE_BEAUTIFY" val="smartTable{016af7d0-d1b7-4f53-80a1-2068c00434b8}"/>
  <p:tag name="TABLE_ENDDRAG_ORIGIN_RECT" val="398*260"/>
  <p:tag name="TABLE_ENDDRAG_RECT" val="41*121*398*260"/>
  <p:tag name="KSO_WM_BEAUTIFY_FLAG" val=""/>
</p:tagLst>
</file>

<file path=ppt/tags/tag102.xml><?xml version="1.0" encoding="utf-8"?>
<p:tagLst xmlns:p="http://schemas.openxmlformats.org/presentationml/2006/main">
  <p:tag name="KSO_WM_UNIT_TABLE_BEAUTIFY" val="smartTable{a19795ac-feaa-4c2b-8e64-c7ef07e75cfc}"/>
  <p:tag name="TABLE_ENDDRAG_ORIGIN_RECT" val="903*185"/>
  <p:tag name="TABLE_ENDDRAG_RECT" val="26*339*903*185"/>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UNIT_TABLE_BEAUTIFY" val="smartTable{016af7d0-d1b7-4f53-80a1-2068c00434b8}"/>
  <p:tag name="TABLE_ENDDRAG_ORIGIN_RECT" val="398*260"/>
  <p:tag name="TABLE_ENDDRAG_RECT" val="41*121*398*260"/>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MEDIACOVER_FLAG" val="1"/>
  <p:tag name="KSO_WM_UNIT_MEDIACOVER_BTN_STATE" val="1"/>
  <p:tag name="KSO_WM_UNIT_MEDIACOVER_BTNRECT" val="9370*5170*459*459"/>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COMMONDATA" val="eyJoZGlkIjoiMDE5YmU3ODY2NTBjYWE5NjZiMDVhODc2OWI5MTk0MzQifQ=="/>
  <p:tag name="KSO_WPP_MARK_KEY" val="4ea9cd35-faea-4b48-a4bc-ba4ef49990f4"/>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UNIT_PLACING_PICTURE_USER_VIEWPORT" val="{&quot;height&quot;:2309.35905511811,&quot;width&quot;:3033.3070866141734}"/>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UNIT_TABLE_BEAUTIFY" val="smartTable{79a6b1eb-ed06-4c5b-b7e6-3f28638a8353}"/>
  <p:tag name="TABLE_ENDDRAG_ORIGIN_RECT" val="840*279"/>
  <p:tag name="TABLE_ENDDRAG_RECT" val="61*117*840*279"/>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 name="KSO_WM_UNIT_PLACING_PICTURE_USER_VIEWPORT" val="{&quot;height&quot;:3540,&quot;width&quot;:7548}"/>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UNIT_PLACING_PICTURE_USER_VIEWPORT" val="{&quot;height&quot;:4656,&quot;width&quot;:6612}"/>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UNIT_PLACING_PICTURE_USER_VIEWPORT" val="{&quot;height&quot;:2309.35905511811,&quot;width&quot;:3033.3070866141734}"/>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3">
      <a:dk1>
        <a:sysClr val="windowText" lastClr="000000"/>
      </a:dk1>
      <a:lt1>
        <a:sysClr val="window" lastClr="FFFFFF"/>
      </a:lt1>
      <a:dk2>
        <a:srgbClr val="44546A"/>
      </a:dk2>
      <a:lt2>
        <a:srgbClr val="E7E6E6"/>
      </a:lt2>
      <a:accent1>
        <a:srgbClr val="0285E8"/>
      </a:accent1>
      <a:accent2>
        <a:srgbClr val="0055C9"/>
      </a:accent2>
      <a:accent3>
        <a:srgbClr val="0F6FC6"/>
      </a:accent3>
      <a:accent4>
        <a:srgbClr val="2D4C7F"/>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3">
      <a:dk1>
        <a:sysClr val="windowText" lastClr="000000"/>
      </a:dk1>
      <a:lt1>
        <a:sysClr val="window" lastClr="FFFFFF"/>
      </a:lt1>
      <a:dk2>
        <a:srgbClr val="44546A"/>
      </a:dk2>
      <a:lt2>
        <a:srgbClr val="E7E6E6"/>
      </a:lt2>
      <a:accent1>
        <a:srgbClr val="0285E8"/>
      </a:accent1>
      <a:accent2>
        <a:srgbClr val="0055C9"/>
      </a:accent2>
      <a:accent3>
        <a:srgbClr val="0F6FC6"/>
      </a:accent3>
      <a:accent4>
        <a:srgbClr val="2D4C7F"/>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6063</Words>
  <Application>WPS 演示</Application>
  <PresentationFormat>宽屏</PresentationFormat>
  <Paragraphs>617</Paragraphs>
  <Slides>23</Slides>
  <Notes>2</Notes>
  <HiddenSlides>0</HiddenSlides>
  <MMClips>1</MMClips>
  <ScaleCrop>false</ScaleCrop>
  <HeadingPairs>
    <vt:vector size="6" baseType="variant">
      <vt:variant>
        <vt:lpstr>已用的字体</vt:lpstr>
      </vt:variant>
      <vt:variant>
        <vt:i4>14</vt:i4>
      </vt:variant>
      <vt:variant>
        <vt:lpstr>主题</vt:lpstr>
      </vt:variant>
      <vt:variant>
        <vt:i4>3</vt:i4>
      </vt:variant>
      <vt:variant>
        <vt:lpstr>幻灯片标题</vt:lpstr>
      </vt:variant>
      <vt:variant>
        <vt:i4>23</vt:i4>
      </vt:variant>
    </vt:vector>
  </HeadingPairs>
  <TitlesOfParts>
    <vt:vector size="40" baseType="lpstr">
      <vt:lpstr>Arial</vt:lpstr>
      <vt:lpstr>宋体</vt:lpstr>
      <vt:lpstr>Wingdings</vt:lpstr>
      <vt:lpstr>华文楷体</vt:lpstr>
      <vt:lpstr>方正宋刻本秀楷简体</vt:lpstr>
      <vt:lpstr>华光中长宋_CNKI</vt:lpstr>
      <vt:lpstr>Tw Cen MT Condensed Extra Bold</vt:lpstr>
      <vt:lpstr>等线</vt:lpstr>
      <vt:lpstr>微软雅黑</vt:lpstr>
      <vt:lpstr>Arial Unicode MS</vt:lpstr>
      <vt:lpstr>等线 Light</vt:lpstr>
      <vt:lpstr>Berlin Sans FB Demi</vt:lpstr>
      <vt:lpstr>Times New Roman</vt:lpstr>
      <vt:lpstr>Calibri</vt:lpstr>
      <vt:lpstr>Office 主题​​</vt:lpstr>
      <vt:lpstr>1_Office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罗盟</dc:creator>
  <cp:keywords>毕业设计</cp:keywords>
  <cp:lastModifiedBy>蓝色独角兽</cp:lastModifiedBy>
  <cp:revision>366</cp:revision>
  <dcterms:created xsi:type="dcterms:W3CDTF">2020-03-16T00:18:00Z</dcterms:created>
  <dcterms:modified xsi:type="dcterms:W3CDTF">2023-01-13T08:23:30Z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CA29DB7DA2E846B882966EFFD69EB1A8</vt:lpwstr>
  </property>
  <property fmtid="{D5CDD505-2E9C-101B-9397-08002B2CF9AE}" pid="3" name="KSOProductBuildVer">
    <vt:lpwstr>2052-11.1.0.13703</vt:lpwstr>
  </property>
</Properties>
</file>